
<file path=[Content_Types].xml><?xml version="1.0" encoding="utf-8"?>
<Types xmlns="http://schemas.openxmlformats.org/package/2006/content-types">
  <Default Extension="emf" ContentType="image/x-emf"/>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19" r:id="rId1"/>
  </p:sldMasterIdLst>
  <p:notesMasterIdLst>
    <p:notesMasterId r:id="rId17"/>
  </p:notesMasterIdLst>
  <p:sldIdLst>
    <p:sldId id="256" r:id="rId2"/>
    <p:sldId id="265" r:id="rId3"/>
    <p:sldId id="271" r:id="rId4"/>
    <p:sldId id="266" r:id="rId5"/>
    <p:sldId id="267" r:id="rId6"/>
    <p:sldId id="268" r:id="rId7"/>
    <p:sldId id="269" r:id="rId8"/>
    <p:sldId id="275" r:id="rId9"/>
    <p:sldId id="272" r:id="rId10"/>
    <p:sldId id="273" r:id="rId11"/>
    <p:sldId id="276" r:id="rId12"/>
    <p:sldId id="263" r:id="rId13"/>
    <p:sldId id="264" r:id="rId14"/>
    <p:sldId id="262" r:id="rId15"/>
    <p:sldId id="270" r:id="rId16"/>
  </p:sldIdLst>
  <p:sldSz cx="9144000" cy="6858000" type="screen4x3"/>
  <p:notesSz cx="6858000" cy="9144000"/>
  <p:embeddedFontLst>
    <p:embeddedFont>
      <p:font typeface="Algerian" panose="04020705040A02060702" pitchFamily="82" charset="0"/>
      <p:regular r:id="rId18"/>
    </p:embeddedFont>
    <p:embeddedFont>
      <p:font typeface="Bahnschrift" panose="020B0502040204020203" pitchFamily="34" charset="0"/>
      <p:regular r:id="rId19"/>
      <p:bold r:id="rId20"/>
    </p:embeddedFont>
    <p:embeddedFont>
      <p:font typeface="Bell MT" panose="02020503060305020303" pitchFamily="18" charset="0"/>
      <p:regular r:id="rId21"/>
      <p:bold r:id="rId22"/>
      <p:italic r:id="rId23"/>
    </p:embeddedFont>
    <p:embeddedFont>
      <p:font typeface="Book Antiqua" panose="02040602050305030304" pitchFamily="18"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Cambria Math" panose="02040503050406030204" pitchFamily="18" charset="0"/>
      <p:regular r:id="rId32"/>
    </p:embeddedFont>
    <p:embeddedFont>
      <p:font typeface="Lucida Sans" panose="020B0602030504020204" pitchFamily="34" charset="0"/>
      <p:regular r:id="rId33"/>
      <p:bold r:id="rId34"/>
      <p:italic r:id="rId35"/>
      <p:boldItalic r:id="rId36"/>
    </p:embeddedFont>
    <p:embeddedFont>
      <p:font typeface="Mongolian Baiti" panose="03000500000000000000" pitchFamily="66" charset="0"/>
      <p:regular r:id="rId37"/>
    </p:embeddedFont>
    <p:embeddedFont>
      <p:font typeface="Trebuchet MS" panose="020B0603020202020204" pitchFamily="34" charset="0"/>
      <p:regular r:id="rId38"/>
      <p:bold r:id="rId39"/>
      <p:italic r:id="rId40"/>
      <p:boldItalic r:id="rId41"/>
    </p:embeddedFont>
    <p:embeddedFont>
      <p:font typeface="Wingdings 3" panose="05040102010807070707" pitchFamily="18" charset="2"/>
      <p:regular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B0E4"/>
    <a:srgbClr val="08151A"/>
    <a:srgbClr val="43A3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D67572-8201-4120-9284-4902E8AEB1EB}" v="42" dt="2022-12-14T01:20:16.748"/>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1" autoAdjust="0"/>
    <p:restoredTop sz="94621" autoAdjust="0"/>
  </p:normalViewPr>
  <p:slideViewPr>
    <p:cSldViewPr>
      <p:cViewPr varScale="1">
        <p:scale>
          <a:sx n="108" d="100"/>
          <a:sy n="108" d="100"/>
        </p:scale>
        <p:origin x="984" y="8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tableStyles" Target="tableStyles.xml"/><Relationship Id="rId20" Type="http://schemas.openxmlformats.org/officeDocument/2006/relationships/font" Target="fonts/font3.fntdata"/><Relationship Id="rId41" Type="http://schemas.openxmlformats.org/officeDocument/2006/relationships/font" Target="fonts/font24.fntdata"/></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image" Target="../media/image13.emf"/><Relationship Id="rId1" Type="http://schemas.openxmlformats.org/officeDocument/2006/relationships/image" Target="../media/image12.emf"/><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media/image1.jpeg>
</file>

<file path=ppt/media/image11.jpeg>
</file>

<file path=ppt/media/image2.png>
</file>

<file path=ppt/media/image20.png>
</file>

<file path=ppt/media/image21.png>
</file>

<file path=ppt/media/image22.png>
</file>

<file path=ppt/media/image23.png>
</file>

<file path=ppt/media/image24.png>
</file>

<file path=ppt/media/image3.jpeg>
</file>

<file path=ppt/media/image4.jfif>
</file>

<file path=ppt/media/image5.jp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ADD75F-247E-4FBB-8E19-983243D1617E}" type="datetimeFigureOut">
              <a:rPr lang="es-ES" smtClean="0"/>
              <a:t>13/02/2023</a:t>
            </a:fld>
            <a:endParaRPr lang="es-ES"/>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46BE29-FD92-4054-854C-A095E52654F2}" type="slidenum">
              <a:rPr lang="es-ES" smtClean="0"/>
              <a:t>‹Nº›</a:t>
            </a:fld>
            <a:endParaRPr lang="es-ES"/>
          </a:p>
        </p:txBody>
      </p:sp>
    </p:spTree>
    <p:extLst>
      <p:ext uri="{BB962C8B-B14F-4D97-AF65-F5344CB8AC3E}">
        <p14:creationId xmlns:p14="http://schemas.microsoft.com/office/powerpoint/2010/main" val="3812321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C346BE29-FD92-4054-854C-A095E52654F2}" type="slidenum">
              <a:rPr lang="es-ES" smtClean="0"/>
              <a:t>11</a:t>
            </a:fld>
            <a:endParaRPr lang="es-ES"/>
          </a:p>
        </p:txBody>
      </p:sp>
    </p:spTree>
    <p:extLst>
      <p:ext uri="{BB962C8B-B14F-4D97-AF65-F5344CB8AC3E}">
        <p14:creationId xmlns:p14="http://schemas.microsoft.com/office/powerpoint/2010/main" val="983501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292835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2509934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92432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11921862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77884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19822835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4112476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1567480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2553229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100195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579593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173716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3814244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2793634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3913250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C764DE79-268F-4C1A-8933-263129D2AF90}" type="datetimeFigureOut">
              <a:rPr lang="en-US" smtClean="0"/>
              <a:t>2/13/2023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‹Nº›</a:t>
            </a:fld>
            <a:endParaRPr lang="en-US" dirty="0"/>
          </a:p>
        </p:txBody>
      </p:sp>
    </p:spTree>
    <p:extLst>
      <p:ext uri="{BB962C8B-B14F-4D97-AF65-F5344CB8AC3E}">
        <p14:creationId xmlns:p14="http://schemas.microsoft.com/office/powerpoint/2010/main" val="2924894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764DE79-268F-4C1A-8933-263129D2AF90}" type="datetimeFigureOut">
              <a:rPr lang="en-US" smtClean="0"/>
              <a:t>2/13/2023</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48F63A3B-78C7-47BE-AE5E-E10140E04643}" type="slidenum">
              <a:rPr lang="en-US" smtClean="0"/>
              <a:t>‹Nº›</a:t>
            </a:fld>
            <a:endParaRPr lang="en-US" dirty="0"/>
          </a:p>
        </p:txBody>
      </p:sp>
    </p:spTree>
    <p:extLst>
      <p:ext uri="{BB962C8B-B14F-4D97-AF65-F5344CB8AC3E}">
        <p14:creationId xmlns:p14="http://schemas.microsoft.com/office/powerpoint/2010/main" val="4049717967"/>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4.emf"/><Relationship Id="rId13" Type="http://schemas.openxmlformats.org/officeDocument/2006/relationships/package" Target="../embeddings/Microsoft_Excel_Worksheet6.xlsx"/><Relationship Id="rId3" Type="http://schemas.openxmlformats.org/officeDocument/2006/relationships/package" Target="../embeddings/Microsoft_Excel_Worksheet12.xlsx"/><Relationship Id="rId7" Type="http://schemas.openxmlformats.org/officeDocument/2006/relationships/package" Target="../embeddings/Microsoft_Excel_Worksheet3.xlsx"/><Relationship Id="rId12" Type="http://schemas.openxmlformats.org/officeDocument/2006/relationships/image" Target="../media/image16.emf"/><Relationship Id="rId17" Type="http://schemas.openxmlformats.org/officeDocument/2006/relationships/image" Target="../media/image19.emf"/><Relationship Id="rId2" Type="http://schemas.openxmlformats.org/officeDocument/2006/relationships/slideLayout" Target="../slideLayouts/slideLayout2.xml"/><Relationship Id="rId16" Type="http://schemas.openxmlformats.org/officeDocument/2006/relationships/image" Target="../media/image18.emf"/><Relationship Id="rId1" Type="http://schemas.openxmlformats.org/officeDocument/2006/relationships/vmlDrawing" Target="../drawings/vmlDrawing2.vml"/><Relationship Id="rId6" Type="http://schemas.openxmlformats.org/officeDocument/2006/relationships/image" Target="../media/image13.emf"/><Relationship Id="rId11" Type="http://schemas.openxmlformats.org/officeDocument/2006/relationships/package" Target="../embeddings/Microsoft_Excel_Worksheet5.xlsx"/><Relationship Id="rId5" Type="http://schemas.openxmlformats.org/officeDocument/2006/relationships/package" Target="../embeddings/Microsoft_Excel_Worksheet2.xlsx"/><Relationship Id="rId15" Type="http://schemas.openxmlformats.org/officeDocument/2006/relationships/package" Target="../embeddings/Microsoft_Excel_Worksheet7.xlsx"/><Relationship Id="rId10" Type="http://schemas.openxmlformats.org/officeDocument/2006/relationships/image" Target="../media/image15.emf"/><Relationship Id="rId4" Type="http://schemas.openxmlformats.org/officeDocument/2006/relationships/image" Target="../media/image12.emf"/><Relationship Id="rId9" Type="http://schemas.openxmlformats.org/officeDocument/2006/relationships/package" Target="../embeddings/Microsoft_Excel_Worksheet4.xlsx"/><Relationship Id="rId14" Type="http://schemas.openxmlformats.org/officeDocument/2006/relationships/image" Target="../media/image17.emf"/></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6.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0.emf"/><Relationship Id="rId5" Type="http://schemas.openxmlformats.org/officeDocument/2006/relationships/package" Target="../embeddings/Microsoft_Excel_Worksheet1.xlsx"/><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 Imagen"/>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332"/>
            <a:ext cx="9144000" cy="6858000"/>
          </a:xfrm>
          <a:prstGeom prst="rect">
            <a:avLst/>
          </a:prstGeom>
        </p:spPr>
      </p:pic>
      <p:sp>
        <p:nvSpPr>
          <p:cNvPr id="2" name="1 Título"/>
          <p:cNvSpPr>
            <a:spLocks noGrp="1"/>
          </p:cNvSpPr>
          <p:nvPr>
            <p:ph type="title"/>
          </p:nvPr>
        </p:nvSpPr>
        <p:spPr>
          <a:xfrm>
            <a:off x="179512" y="188640"/>
            <a:ext cx="7416824" cy="864096"/>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57150">
            <a:solidFill>
              <a:schemeClr val="tx1"/>
            </a:solidFill>
          </a:ln>
          <a:effectLst>
            <a:innerShdw blurRad="114300">
              <a:prstClr val="black"/>
            </a:innerShdw>
          </a:effectLst>
        </p:spPr>
        <p:txBody>
          <a:bodyPr>
            <a:normAutofit/>
          </a:bodyPr>
          <a:lstStyle/>
          <a:p>
            <a:pPr algn="ctr"/>
            <a:r>
              <a:rPr lang="es-AR" sz="5000" b="1" dirty="0">
                <a:solidFill>
                  <a:schemeClr val="tx1"/>
                </a:solidFill>
                <a:latin typeface="Mongolian Baiti" panose="03000500000000000000" pitchFamily="66" charset="0"/>
                <a:cs typeface="Mongolian Baiti" panose="03000500000000000000" pitchFamily="66" charset="0"/>
              </a:rPr>
              <a:t>Temática para Proyecto</a:t>
            </a:r>
          </a:p>
        </p:txBody>
      </p:sp>
      <p:sp>
        <p:nvSpPr>
          <p:cNvPr id="3" name="2 Subtítulo"/>
          <p:cNvSpPr>
            <a:spLocks noGrp="1"/>
          </p:cNvSpPr>
          <p:nvPr>
            <p:ph idx="1"/>
          </p:nvPr>
        </p:nvSpPr>
        <p:spPr>
          <a:xfrm>
            <a:off x="10616" y="1268760"/>
            <a:ext cx="4426020" cy="1957201"/>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38100">
            <a:solidFill>
              <a:schemeClr val="tx1"/>
            </a:solidFill>
          </a:ln>
          <a:effectLst>
            <a:glow rad="101600">
              <a:schemeClr val="accent1">
                <a:satMod val="175000"/>
                <a:alpha val="40000"/>
              </a:schemeClr>
            </a:glow>
          </a:effectLst>
        </p:spPr>
        <p:txBody>
          <a:bodyPr>
            <a:noAutofit/>
          </a:bodyPr>
          <a:lstStyle/>
          <a:p>
            <a:r>
              <a:rPr lang="es-AR" sz="2500" i="1" dirty="0">
                <a:solidFill>
                  <a:schemeClr val="tx1"/>
                </a:solidFill>
                <a:latin typeface="Cambria Math" panose="02040503050406030204" pitchFamily="18" charset="0"/>
                <a:ea typeface="Cambria Math" panose="02040503050406030204" pitchFamily="18" charset="0"/>
              </a:rPr>
              <a:t>Centro de Distribución de supermercados.</a:t>
            </a:r>
          </a:p>
          <a:p>
            <a:r>
              <a:rPr lang="es-AR" sz="2500" i="1" dirty="0">
                <a:solidFill>
                  <a:schemeClr val="tx1"/>
                </a:solidFill>
                <a:latin typeface="Cambria Math" panose="02040503050406030204" pitchFamily="18" charset="0"/>
                <a:ea typeface="Cambria Math" panose="02040503050406030204" pitchFamily="18" charset="0"/>
              </a:rPr>
              <a:t>Área de seco, refrigerado y congelado.</a:t>
            </a:r>
          </a:p>
        </p:txBody>
      </p:sp>
      <p:sp>
        <p:nvSpPr>
          <p:cNvPr id="4" name="3 Marcador de texto"/>
          <p:cNvSpPr>
            <a:spLocks noGrp="1"/>
          </p:cNvSpPr>
          <p:nvPr>
            <p:ph type="body" sz="half" idx="2"/>
          </p:nvPr>
        </p:nvSpPr>
        <p:spPr>
          <a:xfrm>
            <a:off x="179512" y="4077072"/>
            <a:ext cx="4093120" cy="2520280"/>
          </a:xfrm>
          <a:ln>
            <a:solidFill>
              <a:schemeClr val="tx1"/>
            </a:solidFill>
          </a:ln>
          <a:effectLst>
            <a:glow rad="228600">
              <a:schemeClr val="accent2">
                <a:satMod val="175000"/>
                <a:alpha val="40000"/>
              </a:schemeClr>
            </a:glow>
          </a:effectLst>
          <a:scene3d>
            <a:camera prst="orthographicFront"/>
            <a:lightRig rig="threePt" dir="t"/>
          </a:scene3d>
          <a:sp3d>
            <a:bevelT prst="convex"/>
          </a:sp3d>
        </p:spPr>
        <p:style>
          <a:lnRef idx="1">
            <a:schemeClr val="accent2"/>
          </a:lnRef>
          <a:fillRef idx="2">
            <a:schemeClr val="accent2"/>
          </a:fillRef>
          <a:effectRef idx="1">
            <a:schemeClr val="accent2"/>
          </a:effectRef>
          <a:fontRef idx="minor">
            <a:schemeClr val="dk1"/>
          </a:fontRef>
        </p:style>
        <p:txBody>
          <a:bodyPr vert="horz" lIns="91440" tIns="45720" rIns="91440" bIns="45720" rtlCol="0" anchor="t">
            <a:noAutofit/>
          </a:bodyPr>
          <a:lstStyle/>
          <a:p>
            <a:pPr algn="ctr"/>
            <a:r>
              <a:rPr lang="es-AR" sz="2000" b="1" i="1" u="sng" dirty="0">
                <a:latin typeface="Bell MT" panose="02020503060305020303" pitchFamily="18" charset="0"/>
              </a:rPr>
              <a:t>Descripción:</a:t>
            </a:r>
          </a:p>
          <a:p>
            <a:r>
              <a:rPr lang="es-AR" sz="2000" i="1" dirty="0">
                <a:latin typeface="Bell MT" panose="02020503060305020303" pitchFamily="18" charset="0"/>
              </a:rPr>
              <a:t>Proyecto sobre un Centro de distribución, que abarca a detalle el cuarto eslabón de una cadena de suministros, describiendo desde la recepción de proveedores, a la preparación de pedidos a tiendas, y salida de las mismas en camiones.</a:t>
            </a: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85703" y="4119067"/>
            <a:ext cx="3258297" cy="2706960"/>
          </a:xfrm>
          <a:prstGeom prst="rect">
            <a:avLst/>
          </a:prstGeom>
          <a:ln>
            <a:noFill/>
          </a:ln>
          <a:effectLst>
            <a:glow rad="101600">
              <a:schemeClr val="tx1">
                <a:alpha val="60000"/>
              </a:schemeClr>
            </a:glow>
          </a:effectLst>
          <a:scene3d>
            <a:camera prst="orthographicFront">
              <a:rot lat="0" lon="0" rev="0"/>
            </a:camera>
            <a:lightRig rig="glow" dir="t">
              <a:rot lat="0" lon="0" rev="14100000"/>
            </a:lightRig>
          </a:scene3d>
          <a:sp3d prstMaterial="softEdge">
            <a:bevelT w="127000" prst="artDeco"/>
          </a:sp3d>
        </p:spPr>
        <p:style>
          <a:lnRef idx="2">
            <a:schemeClr val="dk1">
              <a:shade val="50000"/>
            </a:schemeClr>
          </a:lnRef>
          <a:fillRef idx="1">
            <a:schemeClr val="dk1"/>
          </a:fillRef>
          <a:effectRef idx="0">
            <a:schemeClr val="dk1"/>
          </a:effectRef>
          <a:fontRef idx="minor">
            <a:schemeClr val="lt1"/>
          </a:fontRef>
        </p:style>
      </p:pic>
    </p:spTree>
    <p:extLst>
      <p:ext uri="{BB962C8B-B14F-4D97-AF65-F5344CB8AC3E}">
        <p14:creationId xmlns:p14="http://schemas.microsoft.com/office/powerpoint/2010/main" val="3602832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A7901F81-65A3-4254-9271-EC91015ED3A3}"/>
              </a:ext>
            </a:extLst>
          </p:cNvPr>
          <p:cNvGraphicFramePr>
            <a:graphicFrameLocks noGrp="1"/>
          </p:cNvGraphicFramePr>
          <p:nvPr>
            <p:extLst>
              <p:ext uri="{D42A27DB-BD31-4B8C-83A1-F6EECF244321}">
                <p14:modId xmlns:p14="http://schemas.microsoft.com/office/powerpoint/2010/main" val="1982226741"/>
              </p:ext>
            </p:extLst>
          </p:nvPr>
        </p:nvGraphicFramePr>
        <p:xfrm>
          <a:off x="395536" y="908720"/>
          <a:ext cx="7226460" cy="1872208"/>
        </p:xfrm>
        <a:graphic>
          <a:graphicData uri="http://schemas.openxmlformats.org/drawingml/2006/table">
            <a:tbl>
              <a:tblPr/>
              <a:tblGrid>
                <a:gridCol w="7226460">
                  <a:extLst>
                    <a:ext uri="{9D8B030D-6E8A-4147-A177-3AD203B41FA5}">
                      <a16:colId xmlns:a16="http://schemas.microsoft.com/office/drawing/2014/main" val="326409109"/>
                    </a:ext>
                  </a:extLst>
                </a:gridCol>
              </a:tblGrid>
              <a:tr h="404326">
                <a:tc>
                  <a:txBody>
                    <a:bodyPr/>
                    <a:lstStyle/>
                    <a:p>
                      <a:pPr algn="ctr" rtl="0" fontAlgn="ctr"/>
                      <a:r>
                        <a:rPr lang="es-ES" sz="1250" b="1" i="0" u="none" strike="noStrike">
                          <a:solidFill>
                            <a:srgbClr val="000000"/>
                          </a:solidFill>
                          <a:effectLst/>
                          <a:latin typeface="Calibri" panose="020F0502020204030204" pitchFamily="34" charset="0"/>
                        </a:rPr>
                        <a:t>Descripción de View:  Proveedores_de_Art</a:t>
                      </a:r>
                    </a:p>
                  </a:txBody>
                  <a:tcPr marL="7949" marR="7949" marT="794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extLst>
                  <a:ext uri="{0D108BD9-81ED-4DB2-BD59-A6C34878D82A}">
                    <a16:rowId xmlns:a16="http://schemas.microsoft.com/office/drawing/2014/main" val="3880465195"/>
                  </a:ext>
                </a:extLst>
              </a:tr>
              <a:tr h="1467882">
                <a:tc>
                  <a:txBody>
                    <a:bodyPr/>
                    <a:lstStyle/>
                    <a:p>
                      <a:pPr algn="ctr" rtl="0" fontAlgn="ctr"/>
                      <a:r>
                        <a:rPr lang="es-ES" sz="1250" b="0" i="0" u="none" strike="noStrike" dirty="0">
                          <a:solidFill>
                            <a:srgbClr val="000000"/>
                          </a:solidFill>
                          <a:effectLst/>
                          <a:latin typeface="Calibri" panose="020F0502020204030204" pitchFamily="34" charset="0"/>
                        </a:rPr>
                        <a:t>View simple, donde se verán cada artículo junto al nombre de su proveedor.</a:t>
                      </a:r>
                      <a:br>
                        <a:rPr lang="es-ES" sz="1250" b="0" i="0" u="none" strike="noStrike" dirty="0">
                          <a:solidFill>
                            <a:srgbClr val="000000"/>
                          </a:solidFill>
                          <a:effectLst/>
                          <a:latin typeface="Calibri" panose="020F0502020204030204" pitchFamily="34" charset="0"/>
                        </a:rPr>
                      </a:br>
                      <a:r>
                        <a:rPr lang="es-ES" sz="1250" b="0" i="0" u="none" strike="noStrike" dirty="0">
                          <a:solidFill>
                            <a:srgbClr val="000000"/>
                          </a:solidFill>
                          <a:effectLst/>
                          <a:latin typeface="Calibri" panose="020F0502020204030204" pitchFamily="34" charset="0"/>
                        </a:rPr>
                        <a:t>El mismo será de utilidad para la recepción de dichos artículos, ya que ante la necesidad de cierto artículo en especifico por falta de stock </a:t>
                      </a:r>
                      <a:br>
                        <a:rPr lang="es-ES" sz="1250" b="0" i="0" u="none" strike="noStrike" dirty="0">
                          <a:solidFill>
                            <a:srgbClr val="000000"/>
                          </a:solidFill>
                          <a:effectLst/>
                          <a:latin typeface="Calibri" panose="020F0502020204030204" pitchFamily="34" charset="0"/>
                        </a:rPr>
                      </a:br>
                      <a:r>
                        <a:rPr lang="es-ES" sz="1250" b="0" i="0" u="none" strike="noStrike" dirty="0">
                          <a:solidFill>
                            <a:srgbClr val="000000"/>
                          </a:solidFill>
                          <a:effectLst/>
                          <a:latin typeface="Calibri" panose="020F0502020204030204" pitchFamily="34" charset="0"/>
                        </a:rPr>
                        <a:t>se podrá visualizar rápidamente el nombre del proveedor al que pertenece sin la necesidad de buscar su nombre a través del cód. lo que agilizará el proceso de recepción</a:t>
                      </a:r>
                    </a:p>
                  </a:txBody>
                  <a:tcPr marL="7949" marR="7949" marT="794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270586"/>
                  </a:ext>
                </a:extLst>
              </a:tr>
            </a:tbl>
          </a:graphicData>
        </a:graphic>
      </p:graphicFrame>
      <p:graphicFrame>
        <p:nvGraphicFramePr>
          <p:cNvPr id="5" name="Tabla 4">
            <a:extLst>
              <a:ext uri="{FF2B5EF4-FFF2-40B4-BE49-F238E27FC236}">
                <a16:creationId xmlns:a16="http://schemas.microsoft.com/office/drawing/2014/main" id="{BC45FC31-A282-4E8D-8A75-CE0690B66498}"/>
              </a:ext>
            </a:extLst>
          </p:cNvPr>
          <p:cNvGraphicFramePr>
            <a:graphicFrameLocks noGrp="1"/>
          </p:cNvGraphicFramePr>
          <p:nvPr>
            <p:extLst>
              <p:ext uri="{D42A27DB-BD31-4B8C-83A1-F6EECF244321}">
                <p14:modId xmlns:p14="http://schemas.microsoft.com/office/powerpoint/2010/main" val="1897577800"/>
              </p:ext>
            </p:extLst>
          </p:nvPr>
        </p:nvGraphicFramePr>
        <p:xfrm>
          <a:off x="395536" y="3573016"/>
          <a:ext cx="7226460" cy="2125135"/>
        </p:xfrm>
        <a:graphic>
          <a:graphicData uri="http://schemas.openxmlformats.org/drawingml/2006/table">
            <a:tbl>
              <a:tblPr/>
              <a:tblGrid>
                <a:gridCol w="7226460">
                  <a:extLst>
                    <a:ext uri="{9D8B030D-6E8A-4147-A177-3AD203B41FA5}">
                      <a16:colId xmlns:a16="http://schemas.microsoft.com/office/drawing/2014/main" val="3125282428"/>
                    </a:ext>
                  </a:extLst>
                </a:gridCol>
              </a:tblGrid>
              <a:tr h="458949">
                <a:tc>
                  <a:txBody>
                    <a:bodyPr/>
                    <a:lstStyle/>
                    <a:p>
                      <a:pPr algn="ctr" rtl="0" fontAlgn="ctr"/>
                      <a:r>
                        <a:rPr lang="es-ES" sz="1258" b="1" i="0" u="none" strike="noStrike">
                          <a:solidFill>
                            <a:srgbClr val="000000"/>
                          </a:solidFill>
                          <a:effectLst/>
                          <a:latin typeface="Calibri" panose="020F0502020204030204" pitchFamily="34" charset="0"/>
                        </a:rPr>
                        <a:t>Descripción de View:  Destino_CocaCola</a:t>
                      </a:r>
                    </a:p>
                  </a:txBody>
                  <a:tcPr marL="7949" marR="7949" marT="794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extLst>
                  <a:ext uri="{0D108BD9-81ED-4DB2-BD59-A6C34878D82A}">
                    <a16:rowId xmlns:a16="http://schemas.microsoft.com/office/drawing/2014/main" val="3764982197"/>
                  </a:ext>
                </a:extLst>
              </a:tr>
              <a:tr h="1666186">
                <a:tc>
                  <a:txBody>
                    <a:bodyPr/>
                    <a:lstStyle/>
                    <a:p>
                      <a:pPr algn="ctr" rtl="0" fontAlgn="ctr"/>
                      <a:r>
                        <a:rPr lang="es-ES" sz="1258" b="0" i="0" u="none" strike="noStrike" dirty="0">
                          <a:solidFill>
                            <a:srgbClr val="000000"/>
                          </a:solidFill>
                          <a:effectLst/>
                          <a:latin typeface="Calibri" panose="020F0502020204030204" pitchFamily="34" charset="0"/>
                        </a:rPr>
                        <a:t>View de tiendas y que llevaran el Art 14837 - Coca Cola, junto con sus cantidades, el objetivo del mismo será llevar un control minucioso del mencionado artículo,</a:t>
                      </a:r>
                      <a:br>
                        <a:rPr lang="es-ES" sz="1258" b="0" i="0" u="none" strike="noStrike" dirty="0">
                          <a:solidFill>
                            <a:srgbClr val="000000"/>
                          </a:solidFill>
                          <a:effectLst/>
                          <a:latin typeface="Calibri" panose="020F0502020204030204" pitchFamily="34" charset="0"/>
                        </a:rPr>
                      </a:br>
                      <a:r>
                        <a:rPr lang="es-ES" sz="1258" b="0" i="0" u="none" strike="noStrike" dirty="0">
                          <a:solidFill>
                            <a:srgbClr val="000000"/>
                          </a:solidFill>
                          <a:effectLst/>
                          <a:latin typeface="Calibri" panose="020F0502020204030204" pitchFamily="34" charset="0"/>
                        </a:rPr>
                        <a:t> ya que el mismo, es uno de lo que mayor rotación tiene dentro del CD, por lo tanto el que mayor pérdida genera</a:t>
                      </a:r>
                    </a:p>
                  </a:txBody>
                  <a:tcPr marL="7949" marR="7949" marT="794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4725349"/>
                  </a:ext>
                </a:extLst>
              </a:tr>
            </a:tbl>
          </a:graphicData>
        </a:graphic>
      </p:graphicFrame>
    </p:spTree>
    <p:extLst>
      <p:ext uri="{BB962C8B-B14F-4D97-AF65-F5344CB8AC3E}">
        <p14:creationId xmlns:p14="http://schemas.microsoft.com/office/powerpoint/2010/main" val="1357932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DFC0AFAD-1215-44C8-A287-B527BCD78BA1}"/>
              </a:ext>
            </a:extLst>
          </p:cNvPr>
          <p:cNvSpPr/>
          <p:nvPr/>
        </p:nvSpPr>
        <p:spPr>
          <a:xfrm>
            <a:off x="0" y="-18980"/>
            <a:ext cx="9144000" cy="6858000"/>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0" scaled="1"/>
            <a:tileRect/>
          </a:gradFill>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1">
              <a:ln w="22225">
                <a:solidFill>
                  <a:schemeClr val="accent2"/>
                </a:solidFill>
                <a:prstDash val="solid"/>
              </a:ln>
              <a:solidFill>
                <a:schemeClr val="accent1">
                  <a:lumMod val="60000"/>
                  <a:lumOff val="40000"/>
                </a:schemeClr>
              </a:solidFill>
            </a:endParaRPr>
          </a:p>
        </p:txBody>
      </p:sp>
      <p:sp>
        <p:nvSpPr>
          <p:cNvPr id="6" name="CuadroTexto 5">
            <a:extLst>
              <a:ext uri="{FF2B5EF4-FFF2-40B4-BE49-F238E27FC236}">
                <a16:creationId xmlns:a16="http://schemas.microsoft.com/office/drawing/2014/main" id="{BE51C853-1305-4319-8CE2-03D27E141569}"/>
              </a:ext>
            </a:extLst>
          </p:cNvPr>
          <p:cNvSpPr txBox="1"/>
          <p:nvPr/>
        </p:nvSpPr>
        <p:spPr>
          <a:xfrm>
            <a:off x="107504" y="1628800"/>
            <a:ext cx="6768752" cy="1477328"/>
          </a:xfrm>
          <a:prstGeom prst="rect">
            <a:avLst/>
          </a:prstGeom>
          <a:noFill/>
          <a:ln w="76200">
            <a:solidFill>
              <a:srgbClr val="17B0E4"/>
            </a:solidFill>
            <a:extLst>
              <a:ext uri="{C807C97D-BFC1-408E-A445-0C87EB9F89A2}">
                <ask:lineSketchStyleProps xmlns:ask="http://schemas.microsoft.com/office/drawing/2018/sketchyshapes" sd="3920978414">
                  <a:custGeom>
                    <a:avLst/>
                    <a:gdLst>
                      <a:gd name="connsiteX0" fmla="*/ 0 w 5760640"/>
                      <a:gd name="connsiteY0" fmla="*/ 0 h 2169825"/>
                      <a:gd name="connsiteX1" fmla="*/ 5760640 w 5760640"/>
                      <a:gd name="connsiteY1" fmla="*/ 0 h 2169825"/>
                      <a:gd name="connsiteX2" fmla="*/ 5760640 w 5760640"/>
                      <a:gd name="connsiteY2" fmla="*/ 2169825 h 2169825"/>
                      <a:gd name="connsiteX3" fmla="*/ 0 w 5760640"/>
                      <a:gd name="connsiteY3" fmla="*/ 2169825 h 2169825"/>
                      <a:gd name="connsiteX4" fmla="*/ 0 w 5760640"/>
                      <a:gd name="connsiteY4" fmla="*/ 0 h 2169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640" h="2169825" fill="none" extrusionOk="0">
                        <a:moveTo>
                          <a:pt x="0" y="0"/>
                        </a:moveTo>
                        <a:cubicBezTo>
                          <a:pt x="2215571" y="61020"/>
                          <a:pt x="5115802" y="88615"/>
                          <a:pt x="5760640" y="0"/>
                        </a:cubicBezTo>
                        <a:cubicBezTo>
                          <a:pt x="5593241" y="408755"/>
                          <a:pt x="5705238" y="1848807"/>
                          <a:pt x="5760640" y="2169825"/>
                        </a:cubicBezTo>
                        <a:cubicBezTo>
                          <a:pt x="3148528" y="2069396"/>
                          <a:pt x="1564454" y="2295171"/>
                          <a:pt x="0" y="2169825"/>
                        </a:cubicBezTo>
                        <a:cubicBezTo>
                          <a:pt x="83443" y="1772813"/>
                          <a:pt x="152820" y="335426"/>
                          <a:pt x="0" y="0"/>
                        </a:cubicBezTo>
                        <a:close/>
                      </a:path>
                      <a:path w="5760640" h="2169825" stroke="0" extrusionOk="0">
                        <a:moveTo>
                          <a:pt x="0" y="0"/>
                        </a:moveTo>
                        <a:cubicBezTo>
                          <a:pt x="1519894" y="12228"/>
                          <a:pt x="4052233" y="12811"/>
                          <a:pt x="5760640" y="0"/>
                        </a:cubicBezTo>
                        <a:cubicBezTo>
                          <a:pt x="5893981" y="418038"/>
                          <a:pt x="5597002" y="1867843"/>
                          <a:pt x="5760640" y="2169825"/>
                        </a:cubicBezTo>
                        <a:cubicBezTo>
                          <a:pt x="3652678" y="2073852"/>
                          <a:pt x="1452475" y="2211191"/>
                          <a:pt x="0" y="2169825"/>
                        </a:cubicBezTo>
                        <a:cubicBezTo>
                          <a:pt x="6957" y="1209747"/>
                          <a:pt x="-117030" y="936439"/>
                          <a:pt x="0" y="0"/>
                        </a:cubicBezTo>
                        <a:close/>
                      </a:path>
                    </a:pathLst>
                  </a:custGeom>
                  <ask:type>
                    <ask:lineSketchNone/>
                  </ask:type>
                </ask:lineSketchStyleProps>
              </a:ext>
            </a:extLst>
          </a:ln>
          <a:effectLst>
            <a:glow rad="101600">
              <a:schemeClr val="accent2">
                <a:satMod val="175000"/>
                <a:alpha val="40000"/>
              </a:schemeClr>
            </a:glow>
            <a:softEdge rad="63500"/>
          </a:effectLst>
        </p:spPr>
        <p:txBody>
          <a:bodyPr wrap="square" rtlCol="0">
            <a:spAutoFit/>
          </a:bodyPr>
          <a:lstStyle/>
          <a:p>
            <a:r>
              <a:rPr lang="es-ES" sz="4500" dirty="0">
                <a:solidFill>
                  <a:schemeClr val="bg1"/>
                </a:solidFill>
                <a:latin typeface="Book Antiqua" panose="02040602050305030304" pitchFamily="18" charset="0"/>
              </a:rPr>
              <a:t>DIAGRAMA ENTIDAD </a:t>
            </a:r>
            <a:br>
              <a:rPr lang="es-ES" sz="4500" dirty="0">
                <a:solidFill>
                  <a:schemeClr val="bg1"/>
                </a:solidFill>
                <a:latin typeface="Book Antiqua" panose="02040602050305030304" pitchFamily="18" charset="0"/>
              </a:rPr>
            </a:br>
            <a:r>
              <a:rPr lang="es-ES" sz="4500" dirty="0">
                <a:solidFill>
                  <a:schemeClr val="bg1"/>
                </a:solidFill>
                <a:latin typeface="Book Antiqua" panose="02040602050305030304" pitchFamily="18" charset="0"/>
              </a:rPr>
              <a:t>RELACIÓN</a:t>
            </a:r>
          </a:p>
        </p:txBody>
      </p:sp>
      <p:cxnSp>
        <p:nvCxnSpPr>
          <p:cNvPr id="9" name="Conector recto 8">
            <a:extLst>
              <a:ext uri="{FF2B5EF4-FFF2-40B4-BE49-F238E27FC236}">
                <a16:creationId xmlns:a16="http://schemas.microsoft.com/office/drawing/2014/main" id="{B3D61EE7-D5D0-4F18-8168-8CD6EFCB0768}"/>
              </a:ext>
            </a:extLst>
          </p:cNvPr>
          <p:cNvCxnSpPr>
            <a:cxnSpLocks/>
          </p:cNvCxnSpPr>
          <p:nvPr/>
        </p:nvCxnSpPr>
        <p:spPr>
          <a:xfrm flipV="1">
            <a:off x="4572000" y="188640"/>
            <a:ext cx="4464496" cy="4896544"/>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11" name="Conector recto 10">
            <a:extLst>
              <a:ext uri="{FF2B5EF4-FFF2-40B4-BE49-F238E27FC236}">
                <a16:creationId xmlns:a16="http://schemas.microsoft.com/office/drawing/2014/main" id="{9C205D3E-F1A9-48D5-8937-F08D644AA956}"/>
              </a:ext>
            </a:extLst>
          </p:cNvPr>
          <p:cNvCxnSpPr>
            <a:cxnSpLocks/>
          </p:cNvCxnSpPr>
          <p:nvPr/>
        </p:nvCxnSpPr>
        <p:spPr>
          <a:xfrm flipV="1">
            <a:off x="4644008" y="692696"/>
            <a:ext cx="4499992" cy="4320480"/>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14" name="Conector recto 13">
            <a:extLst>
              <a:ext uri="{FF2B5EF4-FFF2-40B4-BE49-F238E27FC236}">
                <a16:creationId xmlns:a16="http://schemas.microsoft.com/office/drawing/2014/main" id="{92A08B42-76A4-4683-80D2-4A1CA78F74A4}"/>
              </a:ext>
            </a:extLst>
          </p:cNvPr>
          <p:cNvCxnSpPr>
            <a:cxnSpLocks/>
          </p:cNvCxnSpPr>
          <p:nvPr/>
        </p:nvCxnSpPr>
        <p:spPr>
          <a:xfrm flipV="1">
            <a:off x="4644008" y="18980"/>
            <a:ext cx="3888432" cy="4994197"/>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18" name="Conector recto 17">
            <a:extLst>
              <a:ext uri="{FF2B5EF4-FFF2-40B4-BE49-F238E27FC236}">
                <a16:creationId xmlns:a16="http://schemas.microsoft.com/office/drawing/2014/main" id="{6C5A484D-19DE-4985-A69E-14AE696023CE}"/>
              </a:ext>
            </a:extLst>
          </p:cNvPr>
          <p:cNvCxnSpPr>
            <a:cxnSpLocks/>
          </p:cNvCxnSpPr>
          <p:nvPr/>
        </p:nvCxnSpPr>
        <p:spPr>
          <a:xfrm flipH="1">
            <a:off x="0" y="6153719"/>
            <a:ext cx="1691680" cy="674930"/>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0" name="Conector recto 19">
            <a:extLst>
              <a:ext uri="{FF2B5EF4-FFF2-40B4-BE49-F238E27FC236}">
                <a16:creationId xmlns:a16="http://schemas.microsoft.com/office/drawing/2014/main" id="{076BB94F-B93D-4E42-B733-A78F07DFEAAE}"/>
              </a:ext>
            </a:extLst>
          </p:cNvPr>
          <p:cNvCxnSpPr>
            <a:cxnSpLocks/>
          </p:cNvCxnSpPr>
          <p:nvPr/>
        </p:nvCxnSpPr>
        <p:spPr>
          <a:xfrm flipH="1">
            <a:off x="539552" y="6153719"/>
            <a:ext cx="1152128" cy="674930"/>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5" name="Conector recto 24">
            <a:extLst>
              <a:ext uri="{FF2B5EF4-FFF2-40B4-BE49-F238E27FC236}">
                <a16:creationId xmlns:a16="http://schemas.microsoft.com/office/drawing/2014/main" id="{C26333DA-FA6F-4F2B-A9D3-766320EFA693}"/>
              </a:ext>
            </a:extLst>
          </p:cNvPr>
          <p:cNvCxnSpPr>
            <a:cxnSpLocks/>
          </p:cNvCxnSpPr>
          <p:nvPr/>
        </p:nvCxnSpPr>
        <p:spPr>
          <a:xfrm flipH="1">
            <a:off x="971600" y="6143348"/>
            <a:ext cx="720080" cy="685301"/>
          </a:xfrm>
          <a:prstGeom prst="line">
            <a:avLst/>
          </a:prstGeom>
          <a:ln w="57150">
            <a:solidFill>
              <a:schemeClr val="bg1"/>
            </a:solidFill>
          </a:ln>
          <a:effectLst>
            <a:glow rad="101600">
              <a:schemeClr val="accent1">
                <a:satMod val="175000"/>
                <a:alpha val="40000"/>
              </a:schemeClr>
            </a:glow>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2222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29323" y="1074461"/>
            <a:ext cx="1635502"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Proveedores</a:t>
            </a:r>
            <a:endParaRPr lang="es-AR" sz="16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5" name="4 Rectángulo"/>
          <p:cNvSpPr/>
          <p:nvPr/>
        </p:nvSpPr>
        <p:spPr>
          <a:xfrm>
            <a:off x="399306" y="3351613"/>
            <a:ext cx="1296144"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400" b="1" dirty="0">
                <a:solidFill>
                  <a:schemeClr val="tx1"/>
                </a:solidFill>
                <a:latin typeface="Lucida Sans" panose="020B0602030504020204" pitchFamily="34" charset="0"/>
              </a:rPr>
              <a:t>Mercadería</a:t>
            </a:r>
            <a:endParaRPr lang="es-AR" sz="14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6" name="5 Rectángulo"/>
          <p:cNvSpPr/>
          <p:nvPr/>
        </p:nvSpPr>
        <p:spPr>
          <a:xfrm>
            <a:off x="2755544" y="554880"/>
            <a:ext cx="1440160"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Preparador</a:t>
            </a:r>
            <a:endParaRPr lang="es-AR" sz="1600" b="1" dirty="0">
              <a:ln w="12700">
                <a:solidFill>
                  <a:schemeClr val="tx1"/>
                </a:solidFill>
                <a:prstDash val="solid"/>
              </a:ln>
              <a:solidFill>
                <a:schemeClr val="bg2">
                  <a:tint val="85000"/>
                  <a:satMod val="155000"/>
                </a:schemeClr>
              </a:solidFill>
              <a:latin typeface="Lucida Sans" panose="020B0602030504020204" pitchFamily="34" charset="0"/>
            </a:endParaRPr>
          </a:p>
        </p:txBody>
      </p:sp>
      <p:sp>
        <p:nvSpPr>
          <p:cNvPr id="7" name="6 Rectángulo"/>
          <p:cNvSpPr/>
          <p:nvPr/>
        </p:nvSpPr>
        <p:spPr>
          <a:xfrm>
            <a:off x="3392655" y="4846719"/>
            <a:ext cx="1296144"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Choferes</a:t>
            </a:r>
            <a:endParaRPr lang="es-AR" sz="16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8" name="7 Rectángulo"/>
          <p:cNvSpPr/>
          <p:nvPr/>
        </p:nvSpPr>
        <p:spPr>
          <a:xfrm>
            <a:off x="7507807" y="373146"/>
            <a:ext cx="1296144"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Tienda</a:t>
            </a:r>
            <a:endParaRPr lang="es-AR" sz="16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9" name="8 Rectángulo"/>
          <p:cNvSpPr/>
          <p:nvPr/>
        </p:nvSpPr>
        <p:spPr>
          <a:xfrm>
            <a:off x="3831762" y="2129924"/>
            <a:ext cx="1296144" cy="523031"/>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Pickeos</a:t>
            </a:r>
            <a:endParaRPr lang="es-AR" sz="16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10" name="9 Rectángulo"/>
          <p:cNvSpPr/>
          <p:nvPr/>
        </p:nvSpPr>
        <p:spPr>
          <a:xfrm>
            <a:off x="6979623" y="5412059"/>
            <a:ext cx="1296144"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Lucida Sans" panose="020B0602030504020204" pitchFamily="34" charset="0"/>
              </a:rPr>
              <a:t>Camiones</a:t>
            </a:r>
            <a:endParaRPr lang="es-AR" sz="1600" b="1"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latin typeface="Lucida Sans" panose="020B0602030504020204" pitchFamily="34" charset="0"/>
            </a:endParaRPr>
          </a:p>
        </p:txBody>
      </p:sp>
      <p:sp>
        <p:nvSpPr>
          <p:cNvPr id="11" name="10 Rectángulo"/>
          <p:cNvSpPr/>
          <p:nvPr/>
        </p:nvSpPr>
        <p:spPr>
          <a:xfrm>
            <a:off x="7538614" y="2167937"/>
            <a:ext cx="1296144" cy="432048"/>
          </a:xfrm>
          <a:prstGeom prst="rect">
            <a:avLst/>
          </a:prstGeom>
          <a:blipFill>
            <a:blip r:embed="rId2"/>
            <a:tile tx="0" ty="0" sx="100000" sy="100000" flip="none" algn="tl"/>
          </a:blipFill>
        </p:spPr>
        <p:style>
          <a:lnRef idx="2">
            <a:schemeClr val="dk1"/>
          </a:lnRef>
          <a:fillRef idx="1">
            <a:schemeClr val="lt1"/>
          </a:fillRef>
          <a:effectRef idx="0">
            <a:schemeClr val="dk1"/>
          </a:effectRef>
          <a:fontRef idx="minor">
            <a:schemeClr val="dk1"/>
          </a:fontRef>
        </p:style>
        <p:txBody>
          <a:bodyPr rtlCol="0" anchor="ctr"/>
          <a:lstStyle/>
          <a:p>
            <a:pPr algn="ctr"/>
            <a:r>
              <a:rPr lang="es-AR" sz="1600" b="1" dirty="0">
                <a:solidFill>
                  <a:schemeClr val="tx1"/>
                </a:solidFill>
                <a:latin typeface="Arial monospaced for SAP" panose="020B0609020202030204" pitchFamily="49" charset="0"/>
              </a:rPr>
              <a:t>Pedidos</a:t>
            </a:r>
          </a:p>
        </p:txBody>
      </p:sp>
      <p:sp>
        <p:nvSpPr>
          <p:cNvPr id="13" name="12 Elipse"/>
          <p:cNvSpPr/>
          <p:nvPr/>
        </p:nvSpPr>
        <p:spPr>
          <a:xfrm>
            <a:off x="57326" y="511356"/>
            <a:ext cx="537319" cy="21602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Arial monospaced for SAP" panose="020B0609020202030204" pitchFamily="49" charset="0"/>
              </a:rPr>
              <a:t>ID</a:t>
            </a:r>
          </a:p>
        </p:txBody>
      </p:sp>
      <p:sp>
        <p:nvSpPr>
          <p:cNvPr id="14" name="13 Elipse"/>
          <p:cNvSpPr/>
          <p:nvPr/>
        </p:nvSpPr>
        <p:spPr>
          <a:xfrm>
            <a:off x="579566" y="245690"/>
            <a:ext cx="1050746" cy="283753"/>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Nombre</a:t>
            </a:r>
          </a:p>
        </p:txBody>
      </p:sp>
      <p:sp>
        <p:nvSpPr>
          <p:cNvPr id="15" name="14 Elipse"/>
          <p:cNvSpPr/>
          <p:nvPr/>
        </p:nvSpPr>
        <p:spPr>
          <a:xfrm>
            <a:off x="1162078" y="574291"/>
            <a:ext cx="775481"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Cuil</a:t>
            </a:r>
          </a:p>
        </p:txBody>
      </p:sp>
      <p:cxnSp>
        <p:nvCxnSpPr>
          <p:cNvPr id="19" name="18 Conector recto de flecha"/>
          <p:cNvCxnSpPr>
            <a:endCxn id="13" idx="4"/>
          </p:cNvCxnSpPr>
          <p:nvPr/>
        </p:nvCxnSpPr>
        <p:spPr>
          <a:xfrm flipH="1" flipV="1">
            <a:off x="325986" y="727380"/>
            <a:ext cx="118862" cy="33155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 name="21 Conector recto de flecha"/>
          <p:cNvCxnSpPr/>
          <p:nvPr/>
        </p:nvCxnSpPr>
        <p:spPr>
          <a:xfrm flipV="1">
            <a:off x="870818" y="529443"/>
            <a:ext cx="36754" cy="54454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5" name="24 Conector recto de flecha"/>
          <p:cNvCxnSpPr>
            <a:endCxn id="15" idx="3"/>
          </p:cNvCxnSpPr>
          <p:nvPr/>
        </p:nvCxnSpPr>
        <p:spPr>
          <a:xfrm flipV="1">
            <a:off x="933299" y="847116"/>
            <a:ext cx="342346" cy="22982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7" name="26 Decisión"/>
          <p:cNvSpPr/>
          <p:nvPr/>
        </p:nvSpPr>
        <p:spPr>
          <a:xfrm>
            <a:off x="275778" y="2309157"/>
            <a:ext cx="1232909"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Viene por</a:t>
            </a:r>
          </a:p>
        </p:txBody>
      </p:sp>
      <p:cxnSp>
        <p:nvCxnSpPr>
          <p:cNvPr id="28" name="27 Conector recto de flecha"/>
          <p:cNvCxnSpPr>
            <a:cxnSpLocks/>
            <a:stCxn id="27" idx="0"/>
          </p:cNvCxnSpPr>
          <p:nvPr/>
        </p:nvCxnSpPr>
        <p:spPr>
          <a:xfrm flipH="1" flipV="1">
            <a:off x="855673" y="1506909"/>
            <a:ext cx="36560" cy="80224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5" name="34 Conector recto de flecha"/>
          <p:cNvCxnSpPr>
            <a:cxnSpLocks/>
            <a:endCxn id="27" idx="2"/>
          </p:cNvCxnSpPr>
          <p:nvPr/>
        </p:nvCxnSpPr>
        <p:spPr>
          <a:xfrm flipV="1">
            <a:off x="837268" y="2800233"/>
            <a:ext cx="54965" cy="55178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9" name="38 CuadroTexto"/>
          <p:cNvSpPr txBox="1"/>
          <p:nvPr/>
        </p:nvSpPr>
        <p:spPr>
          <a:xfrm>
            <a:off x="1162798" y="1527740"/>
            <a:ext cx="245004" cy="246221"/>
          </a:xfrm>
          <a:prstGeom prst="rect">
            <a:avLst/>
          </a:prstGeom>
          <a:noFill/>
        </p:spPr>
        <p:txBody>
          <a:bodyPr wrap="square" rtlCol="0">
            <a:spAutoFit/>
          </a:bodyPr>
          <a:lstStyle/>
          <a:p>
            <a:r>
              <a:rPr lang="es-AR" sz="1000" dirty="0">
                <a:latin typeface="Lucida Sans" panose="020B0602030504020204" pitchFamily="34" charset="0"/>
              </a:rPr>
              <a:t>1</a:t>
            </a:r>
          </a:p>
        </p:txBody>
      </p:sp>
      <p:sp>
        <p:nvSpPr>
          <p:cNvPr id="41" name="40 CuadroTexto"/>
          <p:cNvSpPr txBox="1"/>
          <p:nvPr/>
        </p:nvSpPr>
        <p:spPr>
          <a:xfrm>
            <a:off x="907600" y="3081476"/>
            <a:ext cx="264816" cy="246221"/>
          </a:xfrm>
          <a:prstGeom prst="rect">
            <a:avLst/>
          </a:prstGeom>
          <a:noFill/>
        </p:spPr>
        <p:txBody>
          <a:bodyPr wrap="none" rtlCol="0">
            <a:spAutoFit/>
          </a:bodyPr>
          <a:lstStyle/>
          <a:p>
            <a:r>
              <a:rPr lang="es-AR" sz="1000" dirty="0">
                <a:latin typeface="Lucida Sans" panose="020B0602030504020204" pitchFamily="34" charset="0"/>
              </a:rPr>
              <a:t>n</a:t>
            </a:r>
          </a:p>
        </p:txBody>
      </p:sp>
      <p:sp>
        <p:nvSpPr>
          <p:cNvPr id="70" name="69 Elipse"/>
          <p:cNvSpPr/>
          <p:nvPr/>
        </p:nvSpPr>
        <p:spPr>
          <a:xfrm>
            <a:off x="79468" y="4183426"/>
            <a:ext cx="1328334"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Arial monospaced for SAP" panose="020B0609020202030204" pitchFamily="49" charset="0"/>
              </a:rPr>
              <a:t>Proveedor</a:t>
            </a:r>
          </a:p>
        </p:txBody>
      </p:sp>
      <p:sp>
        <p:nvSpPr>
          <p:cNvPr id="71" name="70 Elipse"/>
          <p:cNvSpPr/>
          <p:nvPr/>
        </p:nvSpPr>
        <p:spPr>
          <a:xfrm>
            <a:off x="170525" y="5519820"/>
            <a:ext cx="910926"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Arial monospaced for SAP" panose="020B0609020202030204" pitchFamily="49" charset="0"/>
              </a:rPr>
              <a:t>Sector</a:t>
            </a:r>
          </a:p>
        </p:txBody>
      </p:sp>
      <p:sp>
        <p:nvSpPr>
          <p:cNvPr id="88" name="87 Elipse"/>
          <p:cNvSpPr/>
          <p:nvPr/>
        </p:nvSpPr>
        <p:spPr>
          <a:xfrm>
            <a:off x="189975" y="4703231"/>
            <a:ext cx="1171833"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Arial monospaced for SAP" panose="020B0609020202030204" pitchFamily="49" charset="0"/>
              </a:rPr>
              <a:t>Articulo</a:t>
            </a:r>
          </a:p>
        </p:txBody>
      </p:sp>
      <p:sp>
        <p:nvSpPr>
          <p:cNvPr id="89" name="88 Elipse"/>
          <p:cNvSpPr/>
          <p:nvPr/>
        </p:nvSpPr>
        <p:spPr>
          <a:xfrm>
            <a:off x="91213" y="5136436"/>
            <a:ext cx="1473962" cy="351600"/>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Arial monospaced for SAP" panose="020B0609020202030204" pitchFamily="49" charset="0"/>
              </a:rPr>
              <a:t>Descripción</a:t>
            </a:r>
          </a:p>
        </p:txBody>
      </p:sp>
      <p:sp>
        <p:nvSpPr>
          <p:cNvPr id="90" name="89 Decisión"/>
          <p:cNvSpPr/>
          <p:nvPr/>
        </p:nvSpPr>
        <p:spPr>
          <a:xfrm>
            <a:off x="1792075" y="2233883"/>
            <a:ext cx="1683550"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Contiene</a:t>
            </a:r>
          </a:p>
        </p:txBody>
      </p:sp>
      <p:sp>
        <p:nvSpPr>
          <p:cNvPr id="91" name="90 Decisión"/>
          <p:cNvSpPr/>
          <p:nvPr/>
        </p:nvSpPr>
        <p:spPr>
          <a:xfrm>
            <a:off x="7594390" y="1268865"/>
            <a:ext cx="1122977"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Van a</a:t>
            </a:r>
          </a:p>
        </p:txBody>
      </p:sp>
      <p:sp>
        <p:nvSpPr>
          <p:cNvPr id="92" name="91 Decisión"/>
          <p:cNvSpPr/>
          <p:nvPr/>
        </p:nvSpPr>
        <p:spPr>
          <a:xfrm>
            <a:off x="2817812" y="1282202"/>
            <a:ext cx="1429827"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Realiza</a:t>
            </a:r>
          </a:p>
        </p:txBody>
      </p:sp>
      <p:sp>
        <p:nvSpPr>
          <p:cNvPr id="93" name="92 Decisión"/>
          <p:cNvSpPr/>
          <p:nvPr/>
        </p:nvSpPr>
        <p:spPr>
          <a:xfrm>
            <a:off x="8089542" y="4904394"/>
            <a:ext cx="1122978"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rPr>
              <a:t>Lleva</a:t>
            </a:r>
          </a:p>
        </p:txBody>
      </p:sp>
      <p:cxnSp>
        <p:nvCxnSpPr>
          <p:cNvPr id="94" name="93 Conector recto de flecha"/>
          <p:cNvCxnSpPr>
            <a:endCxn id="5" idx="3"/>
          </p:cNvCxnSpPr>
          <p:nvPr/>
        </p:nvCxnSpPr>
        <p:spPr>
          <a:xfrm rot="5400000">
            <a:off x="1533775" y="2761660"/>
            <a:ext cx="967652" cy="644302"/>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97" name="96 Conector recto de flecha"/>
          <p:cNvCxnSpPr>
            <a:endCxn id="101" idx="6"/>
          </p:cNvCxnSpPr>
          <p:nvPr/>
        </p:nvCxnSpPr>
        <p:spPr>
          <a:xfrm rot="5400000">
            <a:off x="237856" y="4734592"/>
            <a:ext cx="2354091" cy="504206"/>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113" name="112 Conector recto de flecha"/>
          <p:cNvCxnSpPr/>
          <p:nvPr/>
        </p:nvCxnSpPr>
        <p:spPr>
          <a:xfrm flipH="1">
            <a:off x="1407804" y="4381186"/>
            <a:ext cx="284031"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16" name="115 Conector recto de flecha"/>
          <p:cNvCxnSpPr/>
          <p:nvPr/>
        </p:nvCxnSpPr>
        <p:spPr>
          <a:xfrm flipH="1">
            <a:off x="1359101" y="4856103"/>
            <a:ext cx="33273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18" name="117 Conector recto de flecha"/>
          <p:cNvCxnSpPr/>
          <p:nvPr/>
        </p:nvCxnSpPr>
        <p:spPr>
          <a:xfrm flipH="1">
            <a:off x="1565175" y="5295900"/>
            <a:ext cx="130275" cy="1633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31" name="130 Conector recto de flecha"/>
          <p:cNvCxnSpPr>
            <a:cxnSpLocks/>
            <a:stCxn id="9" idx="1"/>
            <a:endCxn id="90" idx="3"/>
          </p:cNvCxnSpPr>
          <p:nvPr/>
        </p:nvCxnSpPr>
        <p:spPr>
          <a:xfrm flipH="1">
            <a:off x="3475625" y="2391440"/>
            <a:ext cx="356137" cy="8798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134" name="133 Elipse"/>
          <p:cNvSpPr/>
          <p:nvPr/>
        </p:nvSpPr>
        <p:spPr>
          <a:xfrm>
            <a:off x="3217703" y="3068999"/>
            <a:ext cx="1170497"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Cantidad</a:t>
            </a:r>
          </a:p>
        </p:txBody>
      </p:sp>
      <p:sp>
        <p:nvSpPr>
          <p:cNvPr id="135" name="134 Elipse"/>
          <p:cNvSpPr/>
          <p:nvPr/>
        </p:nvSpPr>
        <p:spPr>
          <a:xfrm>
            <a:off x="4742028" y="3081476"/>
            <a:ext cx="1171833"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Artículo</a:t>
            </a:r>
          </a:p>
        </p:txBody>
      </p:sp>
      <p:sp>
        <p:nvSpPr>
          <p:cNvPr id="136" name="135 Elipse"/>
          <p:cNvSpPr/>
          <p:nvPr/>
        </p:nvSpPr>
        <p:spPr>
          <a:xfrm>
            <a:off x="3232303" y="3490014"/>
            <a:ext cx="1005394"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Pedido</a:t>
            </a:r>
          </a:p>
        </p:txBody>
      </p:sp>
      <p:sp>
        <p:nvSpPr>
          <p:cNvPr id="137" name="136 Elipse"/>
          <p:cNvSpPr/>
          <p:nvPr/>
        </p:nvSpPr>
        <p:spPr>
          <a:xfrm>
            <a:off x="4790625" y="3459625"/>
            <a:ext cx="537319" cy="21602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ID</a:t>
            </a:r>
          </a:p>
        </p:txBody>
      </p:sp>
      <p:cxnSp>
        <p:nvCxnSpPr>
          <p:cNvPr id="138" name="96 Conector recto de flecha"/>
          <p:cNvCxnSpPr>
            <a:stCxn id="9" idx="2"/>
            <a:endCxn id="230" idx="6"/>
          </p:cNvCxnSpPr>
          <p:nvPr/>
        </p:nvCxnSpPr>
        <p:spPr>
          <a:xfrm rot="5400000">
            <a:off x="3623747" y="3325696"/>
            <a:ext cx="1528829" cy="183346"/>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140" name="139 Conector recto de flecha"/>
          <p:cNvCxnSpPr/>
          <p:nvPr/>
        </p:nvCxnSpPr>
        <p:spPr>
          <a:xfrm>
            <a:off x="4556730" y="3215476"/>
            <a:ext cx="172968" cy="481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44" name="143 Conector recto de flecha"/>
          <p:cNvCxnSpPr>
            <a:endCxn id="137" idx="2"/>
          </p:cNvCxnSpPr>
          <p:nvPr/>
        </p:nvCxnSpPr>
        <p:spPr>
          <a:xfrm flipV="1">
            <a:off x="4586973" y="3567637"/>
            <a:ext cx="203652" cy="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46" name="145 Conector recto de flecha"/>
          <p:cNvCxnSpPr>
            <a:endCxn id="134" idx="6"/>
          </p:cNvCxnSpPr>
          <p:nvPr/>
        </p:nvCxnSpPr>
        <p:spPr>
          <a:xfrm flipH="1">
            <a:off x="4388200" y="3217884"/>
            <a:ext cx="183268" cy="1093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155" name="154 Elipse"/>
          <p:cNvSpPr/>
          <p:nvPr/>
        </p:nvSpPr>
        <p:spPr>
          <a:xfrm>
            <a:off x="5898150" y="58239"/>
            <a:ext cx="1419780"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Cod_Tienda</a:t>
            </a:r>
          </a:p>
        </p:txBody>
      </p:sp>
      <p:sp>
        <p:nvSpPr>
          <p:cNvPr id="156" name="155 Elipse"/>
          <p:cNvSpPr/>
          <p:nvPr/>
        </p:nvSpPr>
        <p:spPr>
          <a:xfrm>
            <a:off x="5941070" y="567563"/>
            <a:ext cx="1230204"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Ubicación</a:t>
            </a:r>
          </a:p>
        </p:txBody>
      </p:sp>
      <p:cxnSp>
        <p:nvCxnSpPr>
          <p:cNvPr id="165" name="164 Conector recto de flecha"/>
          <p:cNvCxnSpPr>
            <a:stCxn id="91" idx="0"/>
            <a:endCxn id="8" idx="2"/>
          </p:cNvCxnSpPr>
          <p:nvPr/>
        </p:nvCxnSpPr>
        <p:spPr>
          <a:xfrm flipV="1">
            <a:off x="8155879" y="805194"/>
            <a:ext cx="0" cy="46367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168" name="167 Conector recto de flecha"/>
          <p:cNvCxnSpPr>
            <a:stCxn id="11" idx="0"/>
            <a:endCxn id="91" idx="2"/>
          </p:cNvCxnSpPr>
          <p:nvPr/>
        </p:nvCxnSpPr>
        <p:spPr>
          <a:xfrm flipH="1" flipV="1">
            <a:off x="8155879" y="1759941"/>
            <a:ext cx="30807" cy="40799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10" name="209 CuadroTexto"/>
          <p:cNvSpPr txBox="1"/>
          <p:nvPr/>
        </p:nvSpPr>
        <p:spPr>
          <a:xfrm>
            <a:off x="1864825" y="3265522"/>
            <a:ext cx="264816" cy="246221"/>
          </a:xfrm>
          <a:prstGeom prst="rect">
            <a:avLst/>
          </a:prstGeom>
          <a:noFill/>
        </p:spPr>
        <p:txBody>
          <a:bodyPr wrap="none" rtlCol="0">
            <a:spAutoFit/>
          </a:bodyPr>
          <a:lstStyle/>
          <a:p>
            <a:r>
              <a:rPr lang="es-AR" sz="1000" dirty="0">
                <a:latin typeface="Lucida Sans" panose="020B0602030504020204" pitchFamily="34" charset="0"/>
              </a:rPr>
              <a:t>n</a:t>
            </a:r>
          </a:p>
        </p:txBody>
      </p:sp>
      <p:sp>
        <p:nvSpPr>
          <p:cNvPr id="211" name="210 CuadroTexto"/>
          <p:cNvSpPr txBox="1"/>
          <p:nvPr/>
        </p:nvSpPr>
        <p:spPr>
          <a:xfrm>
            <a:off x="3277528" y="2532478"/>
            <a:ext cx="264816" cy="246221"/>
          </a:xfrm>
          <a:prstGeom prst="rect">
            <a:avLst/>
          </a:prstGeom>
          <a:noFill/>
        </p:spPr>
        <p:txBody>
          <a:bodyPr wrap="none" rtlCol="0">
            <a:spAutoFit/>
          </a:bodyPr>
          <a:lstStyle/>
          <a:p>
            <a:r>
              <a:rPr lang="es-AR" sz="1000" dirty="0">
                <a:latin typeface="Lucida Sans" panose="020B0602030504020204" pitchFamily="34" charset="0"/>
              </a:rPr>
              <a:t>n</a:t>
            </a:r>
          </a:p>
        </p:txBody>
      </p:sp>
      <p:sp>
        <p:nvSpPr>
          <p:cNvPr id="213" name="212 Elipse"/>
          <p:cNvSpPr/>
          <p:nvPr/>
        </p:nvSpPr>
        <p:spPr>
          <a:xfrm>
            <a:off x="2170293" y="67932"/>
            <a:ext cx="1026483"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Nombre</a:t>
            </a:r>
          </a:p>
        </p:txBody>
      </p:sp>
      <p:sp>
        <p:nvSpPr>
          <p:cNvPr id="214" name="213 Elipse"/>
          <p:cNvSpPr/>
          <p:nvPr/>
        </p:nvSpPr>
        <p:spPr>
          <a:xfrm>
            <a:off x="3239156" y="64805"/>
            <a:ext cx="115212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Apellido</a:t>
            </a:r>
          </a:p>
        </p:txBody>
      </p:sp>
      <p:sp>
        <p:nvSpPr>
          <p:cNvPr id="215" name="214 Elipse"/>
          <p:cNvSpPr/>
          <p:nvPr/>
        </p:nvSpPr>
        <p:spPr>
          <a:xfrm>
            <a:off x="4479835" y="58239"/>
            <a:ext cx="971600"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Legajo</a:t>
            </a:r>
          </a:p>
        </p:txBody>
      </p:sp>
      <p:cxnSp>
        <p:nvCxnSpPr>
          <p:cNvPr id="216" name="215 Conector recto de flecha"/>
          <p:cNvCxnSpPr>
            <a:endCxn id="215" idx="3"/>
          </p:cNvCxnSpPr>
          <p:nvPr/>
        </p:nvCxnSpPr>
        <p:spPr>
          <a:xfrm flipV="1">
            <a:off x="4055338" y="331064"/>
            <a:ext cx="566785" cy="21989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18" name="217 Conector recto de flecha"/>
          <p:cNvCxnSpPr>
            <a:stCxn id="6" idx="0"/>
            <a:endCxn id="214" idx="4"/>
          </p:cNvCxnSpPr>
          <p:nvPr/>
        </p:nvCxnSpPr>
        <p:spPr>
          <a:xfrm flipV="1">
            <a:off x="3475624" y="384439"/>
            <a:ext cx="339596" cy="17044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0" name="219 Conector recto de flecha"/>
          <p:cNvCxnSpPr/>
          <p:nvPr/>
        </p:nvCxnSpPr>
        <p:spPr>
          <a:xfrm flipH="1" flipV="1">
            <a:off x="2755544" y="377873"/>
            <a:ext cx="74188" cy="17898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2" name="221 Conector recto de flecha"/>
          <p:cNvCxnSpPr>
            <a:stCxn id="6" idx="2"/>
            <a:endCxn id="92" idx="0"/>
          </p:cNvCxnSpPr>
          <p:nvPr/>
        </p:nvCxnSpPr>
        <p:spPr>
          <a:xfrm>
            <a:off x="3475624" y="986928"/>
            <a:ext cx="57102" cy="295274"/>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5" name="224 Conector recto de flecha"/>
          <p:cNvCxnSpPr>
            <a:stCxn id="92" idx="2"/>
          </p:cNvCxnSpPr>
          <p:nvPr/>
        </p:nvCxnSpPr>
        <p:spPr>
          <a:xfrm>
            <a:off x="3532726" y="1773278"/>
            <a:ext cx="277271" cy="346804"/>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30" name="229 Elipse"/>
          <p:cNvSpPr/>
          <p:nvPr/>
        </p:nvSpPr>
        <p:spPr>
          <a:xfrm>
            <a:off x="2931743" y="4021967"/>
            <a:ext cx="1364745"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Preparador</a:t>
            </a:r>
          </a:p>
        </p:txBody>
      </p:sp>
      <p:cxnSp>
        <p:nvCxnSpPr>
          <p:cNvPr id="232" name="231 Conector recto de flecha"/>
          <p:cNvCxnSpPr/>
          <p:nvPr/>
        </p:nvCxnSpPr>
        <p:spPr>
          <a:xfrm flipH="1">
            <a:off x="4221716" y="3664717"/>
            <a:ext cx="365257" cy="1093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37" name="236 CuadroTexto"/>
          <p:cNvSpPr txBox="1"/>
          <p:nvPr/>
        </p:nvSpPr>
        <p:spPr>
          <a:xfrm>
            <a:off x="3675352" y="1022644"/>
            <a:ext cx="266420" cy="246221"/>
          </a:xfrm>
          <a:prstGeom prst="rect">
            <a:avLst/>
          </a:prstGeom>
          <a:noFill/>
        </p:spPr>
        <p:txBody>
          <a:bodyPr wrap="none" rtlCol="0">
            <a:spAutoFit/>
          </a:bodyPr>
          <a:lstStyle/>
          <a:p>
            <a:r>
              <a:rPr lang="es-AR" sz="1000" dirty="0">
                <a:latin typeface="Lucida Sans" panose="020B0602030504020204" pitchFamily="34" charset="0"/>
              </a:rPr>
              <a:t>1</a:t>
            </a:r>
          </a:p>
        </p:txBody>
      </p:sp>
      <p:sp>
        <p:nvSpPr>
          <p:cNvPr id="238" name="237 CuadroTexto"/>
          <p:cNvSpPr txBox="1"/>
          <p:nvPr/>
        </p:nvSpPr>
        <p:spPr>
          <a:xfrm>
            <a:off x="5200345" y="2391439"/>
            <a:ext cx="264816" cy="246221"/>
          </a:xfrm>
          <a:prstGeom prst="rect">
            <a:avLst/>
          </a:prstGeom>
          <a:noFill/>
        </p:spPr>
        <p:txBody>
          <a:bodyPr wrap="none" rtlCol="0">
            <a:spAutoFit/>
          </a:bodyPr>
          <a:lstStyle/>
          <a:p>
            <a:r>
              <a:rPr lang="es-AR" sz="1000" dirty="0">
                <a:latin typeface="Lucida Sans" panose="020B0602030504020204" pitchFamily="34" charset="0"/>
              </a:rPr>
              <a:t>n</a:t>
            </a:r>
          </a:p>
        </p:txBody>
      </p:sp>
      <p:sp>
        <p:nvSpPr>
          <p:cNvPr id="240" name="239 CuadroTexto"/>
          <p:cNvSpPr txBox="1"/>
          <p:nvPr/>
        </p:nvSpPr>
        <p:spPr>
          <a:xfrm>
            <a:off x="7286015" y="2097155"/>
            <a:ext cx="221791" cy="246221"/>
          </a:xfrm>
          <a:prstGeom prst="rect">
            <a:avLst/>
          </a:prstGeom>
          <a:noFill/>
        </p:spPr>
        <p:txBody>
          <a:bodyPr wrap="square" rtlCol="0">
            <a:spAutoFit/>
          </a:bodyPr>
          <a:lstStyle/>
          <a:p>
            <a:r>
              <a:rPr lang="es-AR" sz="1000" dirty="0">
                <a:latin typeface="Lucida Sans" panose="020B0602030504020204" pitchFamily="34" charset="0"/>
              </a:rPr>
              <a:t>1</a:t>
            </a:r>
          </a:p>
        </p:txBody>
      </p:sp>
      <p:cxnSp>
        <p:nvCxnSpPr>
          <p:cNvPr id="243" name="242 Conector recto de flecha"/>
          <p:cNvCxnSpPr/>
          <p:nvPr/>
        </p:nvCxnSpPr>
        <p:spPr>
          <a:xfrm flipH="1">
            <a:off x="5080903" y="2372175"/>
            <a:ext cx="494082" cy="1531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245" name="244 Decisión"/>
          <p:cNvSpPr/>
          <p:nvPr/>
        </p:nvSpPr>
        <p:spPr>
          <a:xfrm>
            <a:off x="5635758" y="2096491"/>
            <a:ext cx="1188367"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Tiene</a:t>
            </a:r>
          </a:p>
        </p:txBody>
      </p:sp>
      <p:cxnSp>
        <p:nvCxnSpPr>
          <p:cNvPr id="246" name="245 Conector recto de flecha"/>
          <p:cNvCxnSpPr>
            <a:cxnSpLocks/>
            <a:stCxn id="11" idx="1"/>
            <a:endCxn id="245" idx="3"/>
          </p:cNvCxnSpPr>
          <p:nvPr/>
        </p:nvCxnSpPr>
        <p:spPr>
          <a:xfrm flipH="1" flipV="1">
            <a:off x="6824125" y="2342029"/>
            <a:ext cx="714489" cy="4193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40" name="339 Conector recto de flecha"/>
          <p:cNvCxnSpPr>
            <a:endCxn id="155" idx="6"/>
          </p:cNvCxnSpPr>
          <p:nvPr/>
        </p:nvCxnSpPr>
        <p:spPr>
          <a:xfrm flipH="1" flipV="1">
            <a:off x="7317930" y="218056"/>
            <a:ext cx="189876" cy="15509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43" name="342 Conector recto de flecha"/>
          <p:cNvCxnSpPr>
            <a:stCxn id="8" idx="1"/>
            <a:endCxn id="156" idx="6"/>
          </p:cNvCxnSpPr>
          <p:nvPr/>
        </p:nvCxnSpPr>
        <p:spPr>
          <a:xfrm flipH="1">
            <a:off x="7171274" y="589170"/>
            <a:ext cx="336533" cy="13821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47" name="346 Elipse"/>
          <p:cNvSpPr/>
          <p:nvPr/>
        </p:nvSpPr>
        <p:spPr>
          <a:xfrm>
            <a:off x="6150674" y="2799834"/>
            <a:ext cx="1419780"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Cod_Tienda</a:t>
            </a:r>
          </a:p>
        </p:txBody>
      </p:sp>
      <p:sp>
        <p:nvSpPr>
          <p:cNvPr id="348" name="347 Elipse"/>
          <p:cNvSpPr/>
          <p:nvPr/>
        </p:nvSpPr>
        <p:spPr>
          <a:xfrm>
            <a:off x="6150674" y="3242637"/>
            <a:ext cx="1443715"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Cod_Pedido</a:t>
            </a:r>
          </a:p>
        </p:txBody>
      </p:sp>
      <p:cxnSp>
        <p:nvCxnSpPr>
          <p:cNvPr id="349" name="96 Conector recto de flecha"/>
          <p:cNvCxnSpPr>
            <a:endCxn id="358" idx="6"/>
          </p:cNvCxnSpPr>
          <p:nvPr/>
        </p:nvCxnSpPr>
        <p:spPr>
          <a:xfrm rot="5400000">
            <a:off x="6893904" y="3071545"/>
            <a:ext cx="1651730" cy="617233"/>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353" name="352 Conector recto de flecha"/>
          <p:cNvCxnSpPr>
            <a:endCxn id="347" idx="6"/>
          </p:cNvCxnSpPr>
          <p:nvPr/>
        </p:nvCxnSpPr>
        <p:spPr>
          <a:xfrm flipH="1">
            <a:off x="7570454" y="2959651"/>
            <a:ext cx="457931"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57" name="356 Elipse"/>
          <p:cNvSpPr/>
          <p:nvPr/>
        </p:nvSpPr>
        <p:spPr>
          <a:xfrm>
            <a:off x="6025842" y="3661592"/>
            <a:ext cx="1347783"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DNI_Chofer</a:t>
            </a:r>
          </a:p>
        </p:txBody>
      </p:sp>
      <p:sp>
        <p:nvSpPr>
          <p:cNvPr id="358" name="357 Elipse"/>
          <p:cNvSpPr/>
          <p:nvPr/>
        </p:nvSpPr>
        <p:spPr>
          <a:xfrm>
            <a:off x="6150674" y="4046209"/>
            <a:ext cx="126047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Interno</a:t>
            </a:r>
          </a:p>
        </p:txBody>
      </p:sp>
      <p:cxnSp>
        <p:nvCxnSpPr>
          <p:cNvPr id="362" name="361 Conector recto de flecha"/>
          <p:cNvCxnSpPr>
            <a:endCxn id="357" idx="6"/>
          </p:cNvCxnSpPr>
          <p:nvPr/>
        </p:nvCxnSpPr>
        <p:spPr>
          <a:xfrm flipH="1">
            <a:off x="7373625" y="3821409"/>
            <a:ext cx="654762"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65" name="364 Conector recto de flecha"/>
          <p:cNvCxnSpPr>
            <a:endCxn id="348" idx="6"/>
          </p:cNvCxnSpPr>
          <p:nvPr/>
        </p:nvCxnSpPr>
        <p:spPr>
          <a:xfrm flipH="1" flipV="1">
            <a:off x="7594389" y="3402454"/>
            <a:ext cx="433998" cy="1491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370" name="369 Elipse"/>
          <p:cNvSpPr/>
          <p:nvPr/>
        </p:nvSpPr>
        <p:spPr>
          <a:xfrm>
            <a:off x="5635759" y="5844107"/>
            <a:ext cx="126047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Interno</a:t>
            </a:r>
          </a:p>
        </p:txBody>
      </p:sp>
      <p:sp>
        <p:nvSpPr>
          <p:cNvPr id="371" name="370 Elipse"/>
          <p:cNvSpPr/>
          <p:nvPr/>
        </p:nvSpPr>
        <p:spPr>
          <a:xfrm>
            <a:off x="5703673" y="6475189"/>
            <a:ext cx="126047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Modelo</a:t>
            </a:r>
          </a:p>
        </p:txBody>
      </p:sp>
      <p:sp>
        <p:nvSpPr>
          <p:cNvPr id="372" name="371 Elipse"/>
          <p:cNvSpPr/>
          <p:nvPr/>
        </p:nvSpPr>
        <p:spPr>
          <a:xfrm>
            <a:off x="7396910" y="5991159"/>
            <a:ext cx="102511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Patente</a:t>
            </a:r>
          </a:p>
        </p:txBody>
      </p:sp>
      <p:sp>
        <p:nvSpPr>
          <p:cNvPr id="373" name="372 Elipse"/>
          <p:cNvSpPr/>
          <p:nvPr/>
        </p:nvSpPr>
        <p:spPr>
          <a:xfrm>
            <a:off x="7598356" y="6461050"/>
            <a:ext cx="740031"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Año</a:t>
            </a:r>
          </a:p>
        </p:txBody>
      </p:sp>
      <p:cxnSp>
        <p:nvCxnSpPr>
          <p:cNvPr id="374" name="96 Conector recto de flecha"/>
          <p:cNvCxnSpPr>
            <a:endCxn id="371" idx="6"/>
          </p:cNvCxnSpPr>
          <p:nvPr/>
        </p:nvCxnSpPr>
        <p:spPr>
          <a:xfrm rot="5400000">
            <a:off x="6711945" y="6120583"/>
            <a:ext cx="766630" cy="262217"/>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379" name="378 Conector recto de flecha"/>
          <p:cNvCxnSpPr>
            <a:endCxn id="370" idx="6"/>
          </p:cNvCxnSpPr>
          <p:nvPr/>
        </p:nvCxnSpPr>
        <p:spPr>
          <a:xfrm flipH="1">
            <a:off x="6896237" y="6003924"/>
            <a:ext cx="275037"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82" name="381 Conector recto de flecha"/>
          <p:cNvCxnSpPr>
            <a:endCxn id="373" idx="2"/>
          </p:cNvCxnSpPr>
          <p:nvPr/>
        </p:nvCxnSpPr>
        <p:spPr>
          <a:xfrm>
            <a:off x="7229989" y="6612408"/>
            <a:ext cx="368367" cy="8459"/>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86" name="385 Conector recto de flecha"/>
          <p:cNvCxnSpPr>
            <a:endCxn id="372" idx="2"/>
          </p:cNvCxnSpPr>
          <p:nvPr/>
        </p:nvCxnSpPr>
        <p:spPr>
          <a:xfrm>
            <a:off x="7219797" y="6150976"/>
            <a:ext cx="177113"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89" name="388 Conector recto de flecha"/>
          <p:cNvCxnSpPr/>
          <p:nvPr/>
        </p:nvCxnSpPr>
        <p:spPr>
          <a:xfrm flipH="1" flipV="1">
            <a:off x="8717368" y="2637661"/>
            <a:ext cx="115838" cy="2286134"/>
          </a:xfrm>
          <a:prstGeom prst="straightConnector1">
            <a:avLst/>
          </a:prstGeom>
          <a:ln>
            <a:solidFill>
              <a:schemeClr val="bg1"/>
            </a:solidFill>
            <a:tailEnd type="arrow"/>
          </a:ln>
        </p:spPr>
        <p:style>
          <a:lnRef idx="1">
            <a:schemeClr val="dk1"/>
          </a:lnRef>
          <a:fillRef idx="0">
            <a:schemeClr val="dk1"/>
          </a:fillRef>
          <a:effectRef idx="0">
            <a:schemeClr val="dk1"/>
          </a:effectRef>
          <a:fontRef idx="minor">
            <a:schemeClr val="tx1"/>
          </a:fontRef>
        </p:style>
      </p:cxnSp>
      <p:cxnSp>
        <p:nvCxnSpPr>
          <p:cNvPr id="396" name="395 Conector recto de flecha"/>
          <p:cNvCxnSpPr>
            <a:stCxn id="10" idx="3"/>
            <a:endCxn id="93" idx="2"/>
          </p:cNvCxnSpPr>
          <p:nvPr/>
        </p:nvCxnSpPr>
        <p:spPr>
          <a:xfrm flipV="1">
            <a:off x="8275767" y="5395470"/>
            <a:ext cx="375264" cy="232613"/>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400" name="399 Elipse"/>
          <p:cNvSpPr/>
          <p:nvPr/>
        </p:nvSpPr>
        <p:spPr>
          <a:xfrm>
            <a:off x="2220451" y="5317959"/>
            <a:ext cx="1026483"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Nombre</a:t>
            </a:r>
          </a:p>
        </p:txBody>
      </p:sp>
      <p:sp>
        <p:nvSpPr>
          <p:cNvPr id="401" name="400 Elipse"/>
          <p:cNvSpPr/>
          <p:nvPr/>
        </p:nvSpPr>
        <p:spPr>
          <a:xfrm>
            <a:off x="2120023" y="5831342"/>
            <a:ext cx="1152128"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Apellido</a:t>
            </a:r>
          </a:p>
        </p:txBody>
      </p:sp>
      <p:sp>
        <p:nvSpPr>
          <p:cNvPr id="402" name="401 Elipse"/>
          <p:cNvSpPr/>
          <p:nvPr/>
        </p:nvSpPr>
        <p:spPr>
          <a:xfrm>
            <a:off x="2362517" y="6307542"/>
            <a:ext cx="728086"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DNI</a:t>
            </a:r>
          </a:p>
        </p:txBody>
      </p:sp>
      <p:cxnSp>
        <p:nvCxnSpPr>
          <p:cNvPr id="405" name="96 Conector recto de flecha"/>
          <p:cNvCxnSpPr>
            <a:stCxn id="434" idx="3"/>
            <a:endCxn id="11" idx="2"/>
          </p:cNvCxnSpPr>
          <p:nvPr/>
        </p:nvCxnSpPr>
        <p:spPr>
          <a:xfrm flipV="1">
            <a:off x="6197248" y="2599985"/>
            <a:ext cx="1989438" cy="2462758"/>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417" name="96 Conector recto de flecha"/>
          <p:cNvCxnSpPr>
            <a:stCxn id="7" idx="2"/>
            <a:endCxn id="402" idx="6"/>
          </p:cNvCxnSpPr>
          <p:nvPr/>
        </p:nvCxnSpPr>
        <p:spPr>
          <a:xfrm rot="5400000">
            <a:off x="2971369" y="5398001"/>
            <a:ext cx="1188592" cy="950124"/>
          </a:xfrm>
          <a:prstGeom prst="bentConnector2">
            <a:avLst/>
          </a:prstGeom>
          <a:ln>
            <a:tailEnd type="arrow"/>
          </a:ln>
        </p:spPr>
        <p:style>
          <a:lnRef idx="1">
            <a:schemeClr val="dk1"/>
          </a:lnRef>
          <a:fillRef idx="0">
            <a:schemeClr val="dk1"/>
          </a:fillRef>
          <a:effectRef idx="0">
            <a:schemeClr val="dk1"/>
          </a:effectRef>
          <a:fontRef idx="minor">
            <a:schemeClr val="tx1"/>
          </a:fontRef>
        </p:style>
      </p:cxnSp>
      <p:cxnSp>
        <p:nvCxnSpPr>
          <p:cNvPr id="420" name="419 Conector recto de flecha"/>
          <p:cNvCxnSpPr/>
          <p:nvPr/>
        </p:nvCxnSpPr>
        <p:spPr>
          <a:xfrm flipH="1">
            <a:off x="3299402" y="5991159"/>
            <a:ext cx="743918"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22" name="421 Conector recto de flecha"/>
          <p:cNvCxnSpPr/>
          <p:nvPr/>
        </p:nvCxnSpPr>
        <p:spPr>
          <a:xfrm flipH="1" flipV="1">
            <a:off x="3269819" y="5487286"/>
            <a:ext cx="781188" cy="147001"/>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25" name="424 CuadroTexto"/>
          <p:cNvSpPr txBox="1"/>
          <p:nvPr/>
        </p:nvSpPr>
        <p:spPr>
          <a:xfrm>
            <a:off x="8275767" y="838661"/>
            <a:ext cx="221791" cy="246221"/>
          </a:xfrm>
          <a:prstGeom prst="rect">
            <a:avLst/>
          </a:prstGeom>
          <a:solidFill>
            <a:schemeClr val="bg1"/>
          </a:solidFill>
        </p:spPr>
        <p:txBody>
          <a:bodyPr wrap="square" rtlCol="0">
            <a:spAutoFit/>
          </a:bodyPr>
          <a:lstStyle/>
          <a:p>
            <a:r>
              <a:rPr lang="es-AR" sz="1000" dirty="0">
                <a:latin typeface="Lucida Sans" panose="020B0602030504020204" pitchFamily="34" charset="0"/>
              </a:rPr>
              <a:t>1</a:t>
            </a:r>
          </a:p>
        </p:txBody>
      </p:sp>
      <p:sp>
        <p:nvSpPr>
          <p:cNvPr id="426" name="425 CuadroTexto"/>
          <p:cNvSpPr txBox="1"/>
          <p:nvPr/>
        </p:nvSpPr>
        <p:spPr>
          <a:xfrm>
            <a:off x="8356179" y="1907633"/>
            <a:ext cx="264816" cy="246221"/>
          </a:xfrm>
          <a:prstGeom prst="rect">
            <a:avLst/>
          </a:prstGeom>
          <a:solidFill>
            <a:schemeClr val="bg1"/>
          </a:solidFill>
        </p:spPr>
        <p:txBody>
          <a:bodyPr wrap="none" rtlCol="0">
            <a:spAutoFit/>
          </a:bodyPr>
          <a:lstStyle/>
          <a:p>
            <a:r>
              <a:rPr lang="es-AR" sz="1000" dirty="0">
                <a:latin typeface="Lucida Sans" panose="020B0602030504020204" pitchFamily="34" charset="0"/>
              </a:rPr>
              <a:t>n</a:t>
            </a:r>
          </a:p>
        </p:txBody>
      </p:sp>
      <p:sp>
        <p:nvSpPr>
          <p:cNvPr id="427" name="426 CuadroTexto"/>
          <p:cNvSpPr txBox="1"/>
          <p:nvPr/>
        </p:nvSpPr>
        <p:spPr>
          <a:xfrm>
            <a:off x="8739014" y="5720996"/>
            <a:ext cx="221791" cy="246221"/>
          </a:xfrm>
          <a:prstGeom prst="rect">
            <a:avLst/>
          </a:prstGeom>
          <a:solidFill>
            <a:schemeClr val="bg1"/>
          </a:solidFill>
        </p:spPr>
        <p:txBody>
          <a:bodyPr wrap="square" rtlCol="0">
            <a:spAutoFit/>
          </a:bodyPr>
          <a:lstStyle/>
          <a:p>
            <a:r>
              <a:rPr lang="es-AR" sz="1000" dirty="0"/>
              <a:t>1</a:t>
            </a:r>
          </a:p>
        </p:txBody>
      </p:sp>
      <p:sp>
        <p:nvSpPr>
          <p:cNvPr id="428" name="427 CuadroTexto"/>
          <p:cNvSpPr txBox="1"/>
          <p:nvPr/>
        </p:nvSpPr>
        <p:spPr>
          <a:xfrm>
            <a:off x="8833206" y="2637661"/>
            <a:ext cx="255198" cy="246221"/>
          </a:xfrm>
          <a:prstGeom prst="rect">
            <a:avLst/>
          </a:prstGeom>
          <a:solidFill>
            <a:schemeClr val="bg1"/>
          </a:solidFill>
        </p:spPr>
        <p:txBody>
          <a:bodyPr wrap="none" rtlCol="0">
            <a:spAutoFit/>
          </a:bodyPr>
          <a:lstStyle/>
          <a:p>
            <a:r>
              <a:rPr lang="es-AR" sz="1000" dirty="0"/>
              <a:t>n</a:t>
            </a:r>
          </a:p>
        </p:txBody>
      </p:sp>
      <p:sp>
        <p:nvSpPr>
          <p:cNvPr id="429" name="428 CuadroTexto"/>
          <p:cNvSpPr txBox="1"/>
          <p:nvPr/>
        </p:nvSpPr>
        <p:spPr>
          <a:xfrm>
            <a:off x="8275767" y="2628229"/>
            <a:ext cx="264816" cy="246221"/>
          </a:xfrm>
          <a:prstGeom prst="rect">
            <a:avLst/>
          </a:prstGeom>
          <a:solidFill>
            <a:schemeClr val="bg1"/>
          </a:solidFill>
        </p:spPr>
        <p:txBody>
          <a:bodyPr wrap="none" rtlCol="0">
            <a:spAutoFit/>
          </a:bodyPr>
          <a:lstStyle/>
          <a:p>
            <a:r>
              <a:rPr lang="es-AR" sz="1000" dirty="0">
                <a:latin typeface="Lucida Sans" panose="020B0602030504020204" pitchFamily="34" charset="0"/>
              </a:rPr>
              <a:t>n</a:t>
            </a:r>
          </a:p>
        </p:txBody>
      </p:sp>
      <p:sp>
        <p:nvSpPr>
          <p:cNvPr id="430" name="429 CuadroTexto"/>
          <p:cNvSpPr txBox="1"/>
          <p:nvPr/>
        </p:nvSpPr>
        <p:spPr>
          <a:xfrm>
            <a:off x="6150674" y="5172789"/>
            <a:ext cx="221791" cy="246221"/>
          </a:xfrm>
          <a:prstGeom prst="rect">
            <a:avLst/>
          </a:prstGeom>
          <a:solidFill>
            <a:schemeClr val="bg1"/>
          </a:solidFill>
        </p:spPr>
        <p:txBody>
          <a:bodyPr wrap="square" rtlCol="0">
            <a:spAutoFit/>
          </a:bodyPr>
          <a:lstStyle/>
          <a:p>
            <a:r>
              <a:rPr lang="es-AR" sz="1000" dirty="0">
                <a:latin typeface="Lucida Sans" panose="020B0602030504020204" pitchFamily="34" charset="0"/>
              </a:rPr>
              <a:t>1</a:t>
            </a:r>
          </a:p>
        </p:txBody>
      </p:sp>
      <p:sp>
        <p:nvSpPr>
          <p:cNvPr id="434" name="433 Decisión"/>
          <p:cNvSpPr/>
          <p:nvPr/>
        </p:nvSpPr>
        <p:spPr>
          <a:xfrm>
            <a:off x="5074270" y="4817205"/>
            <a:ext cx="1122978" cy="491076"/>
          </a:xfrm>
          <a:prstGeom prst="flowChartDecision">
            <a:avLst/>
          </a:prstGeom>
          <a:pattFill prst="pct5">
            <a:fgClr>
              <a:srgbClr val="C00000"/>
            </a:fgClr>
            <a:bgClr>
              <a:schemeClr val="bg1"/>
            </a:bgClr>
          </a:patt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200" dirty="0">
                <a:solidFill>
                  <a:schemeClr val="tx1"/>
                </a:solidFill>
                <a:latin typeface="Lucida Sans" panose="020B0602030504020204" pitchFamily="34" charset="0"/>
              </a:rPr>
              <a:t>Lleva</a:t>
            </a:r>
          </a:p>
        </p:txBody>
      </p:sp>
      <p:cxnSp>
        <p:nvCxnSpPr>
          <p:cNvPr id="438" name="437 Conector recto de flecha"/>
          <p:cNvCxnSpPr>
            <a:stCxn id="7" idx="3"/>
            <a:endCxn id="434" idx="1"/>
          </p:cNvCxnSpPr>
          <p:nvPr/>
        </p:nvCxnSpPr>
        <p:spPr>
          <a:xfrm>
            <a:off x="4688799" y="5062743"/>
            <a:ext cx="385471"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41" name="440 CuadroTexto"/>
          <p:cNvSpPr txBox="1"/>
          <p:nvPr/>
        </p:nvSpPr>
        <p:spPr>
          <a:xfrm>
            <a:off x="3846142" y="1856466"/>
            <a:ext cx="264816" cy="246221"/>
          </a:xfrm>
          <a:prstGeom prst="rect">
            <a:avLst/>
          </a:prstGeom>
          <a:noFill/>
        </p:spPr>
        <p:txBody>
          <a:bodyPr wrap="none" rtlCol="0">
            <a:spAutoFit/>
          </a:bodyPr>
          <a:lstStyle/>
          <a:p>
            <a:r>
              <a:rPr lang="es-AR" sz="1000" dirty="0">
                <a:latin typeface="Lucida Sans" panose="020B0602030504020204" pitchFamily="34" charset="0"/>
              </a:rPr>
              <a:t>n</a:t>
            </a:r>
          </a:p>
        </p:txBody>
      </p:sp>
      <p:sp>
        <p:nvSpPr>
          <p:cNvPr id="101" name="100 Elipse"/>
          <p:cNvSpPr/>
          <p:nvPr/>
        </p:nvSpPr>
        <p:spPr>
          <a:xfrm>
            <a:off x="251872" y="6003924"/>
            <a:ext cx="910926" cy="319634"/>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1000" dirty="0">
                <a:solidFill>
                  <a:schemeClr val="tx1"/>
                </a:solidFill>
                <a:latin typeface="Lucida Sans" panose="020B0602030504020204" pitchFamily="34" charset="0"/>
              </a:rPr>
              <a:t>Stock</a:t>
            </a:r>
          </a:p>
        </p:txBody>
      </p:sp>
      <p:cxnSp>
        <p:nvCxnSpPr>
          <p:cNvPr id="103" name="102 Conector recto de flecha"/>
          <p:cNvCxnSpPr/>
          <p:nvPr/>
        </p:nvCxnSpPr>
        <p:spPr>
          <a:xfrm flipH="1">
            <a:off x="1082167" y="5664521"/>
            <a:ext cx="548145"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3274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6 Objeto"/>
          <p:cNvGraphicFramePr>
            <a:graphicFrameLocks noChangeAspect="1"/>
          </p:cNvGraphicFramePr>
          <p:nvPr>
            <p:extLst>
              <p:ext uri="{D42A27DB-BD31-4B8C-83A1-F6EECF244321}">
                <p14:modId xmlns:p14="http://schemas.microsoft.com/office/powerpoint/2010/main" val="3729075132"/>
              </p:ext>
            </p:extLst>
          </p:nvPr>
        </p:nvGraphicFramePr>
        <p:xfrm>
          <a:off x="6228184" y="144488"/>
          <a:ext cx="2790825" cy="1552575"/>
        </p:xfrm>
        <a:graphic>
          <a:graphicData uri="http://schemas.openxmlformats.org/presentationml/2006/ole">
            <mc:AlternateContent xmlns:mc="http://schemas.openxmlformats.org/markup-compatibility/2006">
              <mc:Choice xmlns:v="urn:schemas-microsoft-com:vml" Requires="v">
                <p:oleObj spid="_x0000_s3222" name="Hoja de cálculo" r:id="rId3" imgW="2790952" imgH="1552448" progId="Excel.Sheet.12">
                  <p:embed/>
                </p:oleObj>
              </mc:Choice>
              <mc:Fallback>
                <p:oleObj name="Hoja de cálculo" r:id="rId3" imgW="2790952" imgH="1552448" progId="Excel.Sheet.12">
                  <p:embed/>
                  <p:pic>
                    <p:nvPicPr>
                      <p:cNvPr id="0" name=""/>
                      <p:cNvPicPr/>
                      <p:nvPr/>
                    </p:nvPicPr>
                    <p:blipFill>
                      <a:blip r:embed="rId4"/>
                      <a:stretch>
                        <a:fillRect/>
                      </a:stretch>
                    </p:blipFill>
                    <p:spPr>
                      <a:xfrm>
                        <a:off x="6228184" y="144488"/>
                        <a:ext cx="2790825" cy="1552575"/>
                      </a:xfrm>
                      <a:prstGeom prst="rect">
                        <a:avLst/>
                      </a:prstGeom>
                    </p:spPr>
                  </p:pic>
                </p:oleObj>
              </mc:Fallback>
            </mc:AlternateContent>
          </a:graphicData>
        </a:graphic>
      </p:graphicFrame>
      <p:graphicFrame>
        <p:nvGraphicFramePr>
          <p:cNvPr id="9" name="8 Objeto"/>
          <p:cNvGraphicFramePr>
            <a:graphicFrameLocks noChangeAspect="1"/>
          </p:cNvGraphicFramePr>
          <p:nvPr>
            <p:extLst>
              <p:ext uri="{D42A27DB-BD31-4B8C-83A1-F6EECF244321}">
                <p14:modId xmlns:p14="http://schemas.microsoft.com/office/powerpoint/2010/main" val="1031730220"/>
              </p:ext>
            </p:extLst>
          </p:nvPr>
        </p:nvGraphicFramePr>
        <p:xfrm>
          <a:off x="179388" y="2189163"/>
          <a:ext cx="3038475" cy="2324100"/>
        </p:xfrm>
        <a:graphic>
          <a:graphicData uri="http://schemas.openxmlformats.org/presentationml/2006/ole">
            <mc:AlternateContent xmlns:mc="http://schemas.openxmlformats.org/markup-compatibility/2006">
              <mc:Choice xmlns:v="urn:schemas-microsoft-com:vml" Requires="v">
                <p:oleObj spid="_x0000_s3223" name="Hoja de cálculo" r:id="rId5" imgW="3038517" imgH="2323958" progId="Excel.Sheet.12">
                  <p:embed/>
                </p:oleObj>
              </mc:Choice>
              <mc:Fallback>
                <p:oleObj name="Hoja de cálculo" r:id="rId5" imgW="3038517" imgH="2323958" progId="Excel.Sheet.12">
                  <p:embed/>
                  <p:pic>
                    <p:nvPicPr>
                      <p:cNvPr id="0" name=""/>
                      <p:cNvPicPr/>
                      <p:nvPr/>
                    </p:nvPicPr>
                    <p:blipFill>
                      <a:blip r:embed="rId6"/>
                      <a:stretch>
                        <a:fillRect/>
                      </a:stretch>
                    </p:blipFill>
                    <p:spPr>
                      <a:xfrm>
                        <a:off x="179388" y="2189163"/>
                        <a:ext cx="3038475" cy="2324100"/>
                      </a:xfrm>
                      <a:prstGeom prst="rect">
                        <a:avLst/>
                      </a:prstGeom>
                    </p:spPr>
                  </p:pic>
                </p:oleObj>
              </mc:Fallback>
            </mc:AlternateContent>
          </a:graphicData>
        </a:graphic>
      </p:graphicFrame>
      <p:graphicFrame>
        <p:nvGraphicFramePr>
          <p:cNvPr id="10" name="9 Objeto"/>
          <p:cNvGraphicFramePr>
            <a:graphicFrameLocks noChangeAspect="1"/>
          </p:cNvGraphicFramePr>
          <p:nvPr>
            <p:extLst>
              <p:ext uri="{D42A27DB-BD31-4B8C-83A1-F6EECF244321}">
                <p14:modId xmlns:p14="http://schemas.microsoft.com/office/powerpoint/2010/main" val="2916445163"/>
              </p:ext>
            </p:extLst>
          </p:nvPr>
        </p:nvGraphicFramePr>
        <p:xfrm>
          <a:off x="107504" y="284348"/>
          <a:ext cx="2390775" cy="1552575"/>
        </p:xfrm>
        <a:graphic>
          <a:graphicData uri="http://schemas.openxmlformats.org/presentationml/2006/ole">
            <mc:AlternateContent xmlns:mc="http://schemas.openxmlformats.org/markup-compatibility/2006">
              <mc:Choice xmlns:v="urn:schemas-microsoft-com:vml" Requires="v">
                <p:oleObj spid="_x0000_s3224" name="Hoja de cálculo" r:id="rId7" imgW="2390648" imgH="1552448" progId="Excel.Sheet.12">
                  <p:embed/>
                </p:oleObj>
              </mc:Choice>
              <mc:Fallback>
                <p:oleObj name="Hoja de cálculo" r:id="rId7" imgW="2390648" imgH="1552448" progId="Excel.Sheet.12">
                  <p:embed/>
                  <p:pic>
                    <p:nvPicPr>
                      <p:cNvPr id="0" name=""/>
                      <p:cNvPicPr/>
                      <p:nvPr/>
                    </p:nvPicPr>
                    <p:blipFill>
                      <a:blip r:embed="rId8"/>
                      <a:stretch>
                        <a:fillRect/>
                      </a:stretch>
                    </p:blipFill>
                    <p:spPr>
                      <a:xfrm>
                        <a:off x="107504" y="284348"/>
                        <a:ext cx="2390775" cy="1552575"/>
                      </a:xfrm>
                      <a:prstGeom prst="rect">
                        <a:avLst/>
                      </a:prstGeom>
                    </p:spPr>
                  </p:pic>
                </p:oleObj>
              </mc:Fallback>
            </mc:AlternateContent>
          </a:graphicData>
        </a:graphic>
      </p:graphicFrame>
      <p:graphicFrame>
        <p:nvGraphicFramePr>
          <p:cNvPr id="11" name="10 Objeto"/>
          <p:cNvGraphicFramePr>
            <a:graphicFrameLocks noChangeAspect="1"/>
          </p:cNvGraphicFramePr>
          <p:nvPr>
            <p:extLst>
              <p:ext uri="{D42A27DB-BD31-4B8C-83A1-F6EECF244321}">
                <p14:modId xmlns:p14="http://schemas.microsoft.com/office/powerpoint/2010/main" val="3198932897"/>
              </p:ext>
            </p:extLst>
          </p:nvPr>
        </p:nvGraphicFramePr>
        <p:xfrm>
          <a:off x="5436098" y="2526407"/>
          <a:ext cx="3038475" cy="1924050"/>
        </p:xfrm>
        <a:graphic>
          <a:graphicData uri="http://schemas.openxmlformats.org/presentationml/2006/ole">
            <mc:AlternateContent xmlns:mc="http://schemas.openxmlformats.org/markup-compatibility/2006">
              <mc:Choice xmlns:v="urn:schemas-microsoft-com:vml" Requires="v">
                <p:oleObj spid="_x0000_s3225" name="Hoja de cálculo" r:id="rId9" imgW="3038517" imgH="1924060" progId="Excel.Sheet.12">
                  <p:embed/>
                </p:oleObj>
              </mc:Choice>
              <mc:Fallback>
                <p:oleObj name="Hoja de cálculo" r:id="rId9" imgW="3038517" imgH="1924060" progId="Excel.Sheet.12">
                  <p:embed/>
                  <p:pic>
                    <p:nvPicPr>
                      <p:cNvPr id="0" name=""/>
                      <p:cNvPicPr/>
                      <p:nvPr/>
                    </p:nvPicPr>
                    <p:blipFill>
                      <a:blip r:embed="rId10"/>
                      <a:stretch>
                        <a:fillRect/>
                      </a:stretch>
                    </p:blipFill>
                    <p:spPr>
                      <a:xfrm>
                        <a:off x="5436098" y="2526407"/>
                        <a:ext cx="3038475" cy="1924050"/>
                      </a:xfrm>
                      <a:prstGeom prst="rect">
                        <a:avLst/>
                      </a:prstGeom>
                    </p:spPr>
                  </p:pic>
                </p:oleObj>
              </mc:Fallback>
            </mc:AlternateContent>
          </a:graphicData>
        </a:graphic>
      </p:graphicFrame>
      <p:graphicFrame>
        <p:nvGraphicFramePr>
          <p:cNvPr id="13" name="12 Objeto"/>
          <p:cNvGraphicFramePr>
            <a:graphicFrameLocks noChangeAspect="1"/>
          </p:cNvGraphicFramePr>
          <p:nvPr>
            <p:extLst>
              <p:ext uri="{D42A27DB-BD31-4B8C-83A1-F6EECF244321}">
                <p14:modId xmlns:p14="http://schemas.microsoft.com/office/powerpoint/2010/main" val="3023209879"/>
              </p:ext>
            </p:extLst>
          </p:nvPr>
        </p:nvGraphicFramePr>
        <p:xfrm>
          <a:off x="6353175" y="4797152"/>
          <a:ext cx="2790825" cy="1924050"/>
        </p:xfrm>
        <a:graphic>
          <a:graphicData uri="http://schemas.openxmlformats.org/presentationml/2006/ole">
            <mc:AlternateContent xmlns:mc="http://schemas.openxmlformats.org/markup-compatibility/2006">
              <mc:Choice xmlns:v="urn:schemas-microsoft-com:vml" Requires="v">
                <p:oleObj spid="_x0000_s3226" name="Hoja de cálculo" r:id="rId11" imgW="2790952" imgH="1924060" progId="Excel.Sheet.12">
                  <p:embed/>
                </p:oleObj>
              </mc:Choice>
              <mc:Fallback>
                <p:oleObj name="Hoja de cálculo" r:id="rId11" imgW="2790952" imgH="1924060" progId="Excel.Sheet.12">
                  <p:embed/>
                  <p:pic>
                    <p:nvPicPr>
                      <p:cNvPr id="0" name=""/>
                      <p:cNvPicPr/>
                      <p:nvPr/>
                    </p:nvPicPr>
                    <p:blipFill>
                      <a:blip r:embed="rId12"/>
                      <a:stretch>
                        <a:fillRect/>
                      </a:stretch>
                    </p:blipFill>
                    <p:spPr>
                      <a:xfrm>
                        <a:off x="6353175" y="4797152"/>
                        <a:ext cx="2790825" cy="1924050"/>
                      </a:xfrm>
                      <a:prstGeom prst="rect">
                        <a:avLst/>
                      </a:prstGeom>
                    </p:spPr>
                  </p:pic>
                </p:oleObj>
              </mc:Fallback>
            </mc:AlternateContent>
          </a:graphicData>
        </a:graphic>
      </p:graphicFrame>
      <p:graphicFrame>
        <p:nvGraphicFramePr>
          <p:cNvPr id="14" name="13 Objeto"/>
          <p:cNvGraphicFramePr>
            <a:graphicFrameLocks noChangeAspect="1"/>
          </p:cNvGraphicFramePr>
          <p:nvPr>
            <p:extLst>
              <p:ext uri="{D42A27DB-BD31-4B8C-83A1-F6EECF244321}">
                <p14:modId xmlns:p14="http://schemas.microsoft.com/office/powerpoint/2010/main" val="3141761792"/>
              </p:ext>
            </p:extLst>
          </p:nvPr>
        </p:nvGraphicFramePr>
        <p:xfrm>
          <a:off x="3189709" y="5157192"/>
          <a:ext cx="3038475" cy="1552575"/>
        </p:xfrm>
        <a:graphic>
          <a:graphicData uri="http://schemas.openxmlformats.org/presentationml/2006/ole">
            <mc:AlternateContent xmlns:mc="http://schemas.openxmlformats.org/markup-compatibility/2006">
              <mc:Choice xmlns:v="urn:schemas-microsoft-com:vml" Requires="v">
                <p:oleObj spid="_x0000_s3227" name="Hoja de cálculo" r:id="rId13" imgW="3038517" imgH="1552448" progId="Excel.Sheet.12">
                  <p:embed/>
                </p:oleObj>
              </mc:Choice>
              <mc:Fallback>
                <p:oleObj name="Hoja de cálculo" r:id="rId13" imgW="3038517" imgH="1552448" progId="Excel.Sheet.12">
                  <p:embed/>
                  <p:pic>
                    <p:nvPicPr>
                      <p:cNvPr id="0" name=""/>
                      <p:cNvPicPr/>
                      <p:nvPr/>
                    </p:nvPicPr>
                    <p:blipFill>
                      <a:blip r:embed="rId14"/>
                      <a:stretch>
                        <a:fillRect/>
                      </a:stretch>
                    </p:blipFill>
                    <p:spPr>
                      <a:xfrm>
                        <a:off x="3189709" y="5157192"/>
                        <a:ext cx="3038475" cy="1552575"/>
                      </a:xfrm>
                      <a:prstGeom prst="rect">
                        <a:avLst/>
                      </a:prstGeom>
                    </p:spPr>
                  </p:pic>
                </p:oleObj>
              </mc:Fallback>
            </mc:AlternateContent>
          </a:graphicData>
        </a:graphic>
      </p:graphicFrame>
      <p:graphicFrame>
        <p:nvGraphicFramePr>
          <p:cNvPr id="15" name="14 Objeto"/>
          <p:cNvGraphicFramePr>
            <a:graphicFrameLocks noChangeAspect="1"/>
          </p:cNvGraphicFramePr>
          <p:nvPr>
            <p:extLst>
              <p:ext uri="{D42A27DB-BD31-4B8C-83A1-F6EECF244321}">
                <p14:modId xmlns:p14="http://schemas.microsoft.com/office/powerpoint/2010/main" val="3187558234"/>
              </p:ext>
            </p:extLst>
          </p:nvPr>
        </p:nvGraphicFramePr>
        <p:xfrm>
          <a:off x="124991" y="4804370"/>
          <a:ext cx="2790825" cy="1162050"/>
        </p:xfrm>
        <a:graphic>
          <a:graphicData uri="http://schemas.openxmlformats.org/presentationml/2006/ole">
            <mc:AlternateContent xmlns:mc="http://schemas.openxmlformats.org/markup-compatibility/2006">
              <mc:Choice xmlns:v="urn:schemas-microsoft-com:vml" Requires="v">
                <p:oleObj spid="_x0000_s3228" name="Hoja de cálculo" r:id="rId15" imgW="2790952" imgH="1161979" progId="Excel.Sheet.12">
                  <p:embed/>
                </p:oleObj>
              </mc:Choice>
              <mc:Fallback>
                <p:oleObj name="Hoja de cálculo" r:id="rId15" imgW="2790952" imgH="1161979" progId="Excel.Sheet.12">
                  <p:embed/>
                  <p:pic>
                    <p:nvPicPr>
                      <p:cNvPr id="0" name=""/>
                      <p:cNvPicPr/>
                      <p:nvPr/>
                    </p:nvPicPr>
                    <p:blipFill>
                      <a:blip r:embed="rId16"/>
                      <a:stretch>
                        <a:fillRect/>
                      </a:stretch>
                    </p:blipFill>
                    <p:spPr>
                      <a:xfrm>
                        <a:off x="124991" y="4804370"/>
                        <a:ext cx="2790825" cy="1162050"/>
                      </a:xfrm>
                      <a:prstGeom prst="rect">
                        <a:avLst/>
                      </a:prstGeom>
                    </p:spPr>
                  </p:pic>
                </p:oleObj>
              </mc:Fallback>
            </mc:AlternateContent>
          </a:graphicData>
        </a:graphic>
      </p:graphicFrame>
      <p:cxnSp>
        <p:nvCxnSpPr>
          <p:cNvPr id="33" name="14 Conector recto de flecha"/>
          <p:cNvCxnSpPr>
            <a:stCxn id="7" idx="1"/>
            <a:endCxn id="3116" idx="3"/>
          </p:cNvCxnSpPr>
          <p:nvPr/>
        </p:nvCxnSpPr>
        <p:spPr>
          <a:xfrm flipH="1">
            <a:off x="5841851" y="920775"/>
            <a:ext cx="386333" cy="350065"/>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37" name="14 Conector recto de flecha"/>
          <p:cNvCxnSpPr>
            <a:endCxn id="3116" idx="1"/>
          </p:cNvCxnSpPr>
          <p:nvPr/>
        </p:nvCxnSpPr>
        <p:spPr>
          <a:xfrm flipV="1">
            <a:off x="2267744" y="1270840"/>
            <a:ext cx="1080120" cy="905922"/>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40" name="14 Conector recto de flecha"/>
          <p:cNvCxnSpPr/>
          <p:nvPr/>
        </p:nvCxnSpPr>
        <p:spPr>
          <a:xfrm>
            <a:off x="1403648" y="1844824"/>
            <a:ext cx="1" cy="331937"/>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43" name="14 Conector recto de flecha"/>
          <p:cNvCxnSpPr/>
          <p:nvPr/>
        </p:nvCxnSpPr>
        <p:spPr>
          <a:xfrm flipH="1">
            <a:off x="3203848" y="2780929"/>
            <a:ext cx="2232250" cy="0"/>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50" name="14 Conector recto de flecha"/>
          <p:cNvCxnSpPr/>
          <p:nvPr/>
        </p:nvCxnSpPr>
        <p:spPr>
          <a:xfrm flipH="1">
            <a:off x="2915816" y="3429000"/>
            <a:ext cx="2520282" cy="1368152"/>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53" name="14 Conector recto de flecha"/>
          <p:cNvCxnSpPr/>
          <p:nvPr/>
        </p:nvCxnSpPr>
        <p:spPr>
          <a:xfrm flipV="1">
            <a:off x="5724128" y="4437112"/>
            <a:ext cx="0" cy="720080"/>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cxnSp>
        <p:nvCxnSpPr>
          <p:cNvPr id="57" name="14 Conector recto de flecha"/>
          <p:cNvCxnSpPr/>
          <p:nvPr/>
        </p:nvCxnSpPr>
        <p:spPr>
          <a:xfrm flipV="1">
            <a:off x="7092280" y="4359374"/>
            <a:ext cx="0" cy="437778"/>
          </a:xfrm>
          <a:prstGeom prst="straightConnector1">
            <a:avLst/>
          </a:prstGeom>
          <a:ln w="28575">
            <a:solidFill>
              <a:schemeClr val="tx1"/>
            </a:solidFill>
            <a:tailEnd type="arrow"/>
          </a:ln>
          <a:effectLst>
            <a:innerShdw blurRad="63500" dist="50800" dir="13500000">
              <a:prstClr val="black">
                <a:alpha val="50000"/>
              </a:prstClr>
            </a:innerShdw>
          </a:effectLst>
        </p:spPr>
        <p:style>
          <a:lnRef idx="1">
            <a:schemeClr val="dk1"/>
          </a:lnRef>
          <a:fillRef idx="0">
            <a:schemeClr val="dk1"/>
          </a:fillRef>
          <a:effectRef idx="0">
            <a:schemeClr val="dk1"/>
          </a:effectRef>
          <a:fontRef idx="minor">
            <a:schemeClr val="tx1"/>
          </a:fontRef>
        </p:style>
      </p:cxnSp>
      <p:pic>
        <p:nvPicPr>
          <p:cNvPr id="3116" name="Picture 44"/>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347864" y="48784"/>
            <a:ext cx="2493987" cy="2444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3922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55A906D6-C748-4E2C-8AFD-0B1FBA328518}"/>
              </a:ext>
            </a:extLst>
          </p:cNvPr>
          <p:cNvPicPr>
            <a:picLocks noChangeAspect="1"/>
          </p:cNvPicPr>
          <p:nvPr/>
        </p:nvPicPr>
        <p:blipFill>
          <a:blip r:embed="rId2"/>
          <a:stretch>
            <a:fillRect/>
          </a:stretch>
        </p:blipFill>
        <p:spPr>
          <a:xfrm>
            <a:off x="0" y="175616"/>
            <a:ext cx="7956375" cy="6506767"/>
          </a:xfrm>
          <a:prstGeom prst="rect">
            <a:avLst/>
          </a:prstGeom>
        </p:spPr>
      </p:pic>
    </p:spTree>
    <p:extLst>
      <p:ext uri="{BB962C8B-B14F-4D97-AF65-F5344CB8AC3E}">
        <p14:creationId xmlns:p14="http://schemas.microsoft.com/office/powerpoint/2010/main" val="256150883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A1CE100-50CA-4534-AA69-2B323AE0779D}"/>
              </a:ext>
            </a:extLst>
          </p:cNvPr>
          <p:cNvSpPr/>
          <p:nvPr/>
        </p:nvSpPr>
        <p:spPr>
          <a:xfrm>
            <a:off x="1691680" y="1932217"/>
            <a:ext cx="6535974" cy="477054"/>
          </a:xfrm>
          <a:prstGeom prst="rect">
            <a:avLst/>
          </a:prstGeom>
          <a:noFill/>
        </p:spPr>
        <p:txBody>
          <a:bodyPr wrap="square" lIns="91440" tIns="45720" rIns="91440" bIns="45720">
            <a:spAutoFit/>
          </a:bodyPr>
          <a:lstStyle/>
          <a:p>
            <a:r>
              <a:rPr lang="es-ES" sz="2500" b="1" cap="none" spc="0" dirty="0">
                <a:ln w="9525">
                  <a:solidFill>
                    <a:schemeClr val="bg1"/>
                  </a:solidFill>
                  <a:prstDash val="solid"/>
                </a:ln>
                <a:solidFill>
                  <a:schemeClr val="tx1"/>
                </a:solidFill>
                <a:effectLst>
                  <a:outerShdw blurRad="38100" dist="38100" dir="2700000" algn="tl">
                    <a:srgbClr val="000000">
                      <a:alpha val="43137"/>
                    </a:srgbClr>
                  </a:outerShdw>
                </a:effectLst>
              </a:rPr>
              <a:t>github.com/OwenRamirez97/Coderhouse</a:t>
            </a:r>
          </a:p>
        </p:txBody>
      </p:sp>
      <p:pic>
        <p:nvPicPr>
          <p:cNvPr id="6" name="Imagen 5">
            <a:extLst>
              <a:ext uri="{FF2B5EF4-FFF2-40B4-BE49-F238E27FC236}">
                <a16:creationId xmlns:a16="http://schemas.microsoft.com/office/drawing/2014/main" id="{0813EB6F-9199-4E6B-9C1C-5C7DCEF2F3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460" y="1763562"/>
            <a:ext cx="936104" cy="936104"/>
          </a:xfrm>
          <a:prstGeom prst="rect">
            <a:avLst/>
          </a:prstGeom>
        </p:spPr>
      </p:pic>
      <p:sp>
        <p:nvSpPr>
          <p:cNvPr id="7" name="Rectángulo 6">
            <a:extLst>
              <a:ext uri="{FF2B5EF4-FFF2-40B4-BE49-F238E27FC236}">
                <a16:creationId xmlns:a16="http://schemas.microsoft.com/office/drawing/2014/main" id="{095C8DEF-CA3F-4289-A910-8F8B48EB8727}"/>
              </a:ext>
            </a:extLst>
          </p:cNvPr>
          <p:cNvSpPr/>
          <p:nvPr/>
        </p:nvSpPr>
        <p:spPr>
          <a:xfrm>
            <a:off x="1403648" y="188640"/>
            <a:ext cx="5580392" cy="1015663"/>
          </a:xfrm>
          <a:prstGeom prst="rect">
            <a:avLst/>
          </a:prstGeom>
          <a:noFill/>
        </p:spPr>
        <p:txBody>
          <a:bodyPr wrap="square" lIns="91440" tIns="45720" rIns="91440" bIns="45720">
            <a:spAutoFit/>
          </a:bodyPr>
          <a:lstStyle/>
          <a:p>
            <a:pPr algn="ctr"/>
            <a:r>
              <a:rPr lang="es-ES" sz="3000" b="1" u="sng" cap="none" spc="0" dirty="0">
                <a:ln w="13462">
                  <a:solidFill>
                    <a:schemeClr val="bg1"/>
                  </a:solidFill>
                  <a:prstDash val="solid"/>
                </a:ln>
                <a:solidFill>
                  <a:schemeClr val="tx1">
                    <a:lumMod val="85000"/>
                    <a:lumOff val="15000"/>
                  </a:schemeClr>
                </a:solidFill>
                <a:effectLst>
                  <a:outerShdw blurRad="38100" dist="38100" dir="2700000" algn="tl">
                    <a:srgbClr val="000000">
                      <a:alpha val="43137"/>
                    </a:srgbClr>
                  </a:outerShdw>
                </a:effectLst>
              </a:rPr>
              <a:t>Querys de las tablas creadas y BackUp:</a:t>
            </a:r>
          </a:p>
        </p:txBody>
      </p:sp>
      <p:pic>
        <p:nvPicPr>
          <p:cNvPr id="9" name="Imagen 8">
            <a:extLst>
              <a:ext uri="{FF2B5EF4-FFF2-40B4-BE49-F238E27FC236}">
                <a16:creationId xmlns:a16="http://schemas.microsoft.com/office/drawing/2014/main" id="{710464DB-F1EB-48D5-B5EC-6974F22FB8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753" y="2996952"/>
            <a:ext cx="1041517" cy="1041517"/>
          </a:xfrm>
          <a:prstGeom prst="rect">
            <a:avLst/>
          </a:prstGeom>
        </p:spPr>
      </p:pic>
      <p:sp>
        <p:nvSpPr>
          <p:cNvPr id="10" name="Rectángulo 9">
            <a:extLst>
              <a:ext uri="{FF2B5EF4-FFF2-40B4-BE49-F238E27FC236}">
                <a16:creationId xmlns:a16="http://schemas.microsoft.com/office/drawing/2014/main" id="{7F086A8B-7088-4F4D-AFFF-2BC05A768FE1}"/>
              </a:ext>
            </a:extLst>
          </p:cNvPr>
          <p:cNvSpPr/>
          <p:nvPr/>
        </p:nvSpPr>
        <p:spPr>
          <a:xfrm>
            <a:off x="1403648" y="4298032"/>
            <a:ext cx="5406652" cy="553998"/>
          </a:xfrm>
          <a:prstGeom prst="rect">
            <a:avLst/>
          </a:prstGeom>
          <a:noFill/>
          <a:effectLst>
            <a:reflection blurRad="6350" stA="52000" endA="300" endPos="35000" dir="5400000" sy="-100000" algn="bl" rotWithShape="0"/>
          </a:effectLst>
        </p:spPr>
        <p:txBody>
          <a:bodyPr wrap="square" lIns="91440" tIns="45720" rIns="91440" bIns="45720">
            <a:spAutoFit/>
          </a:bodyPr>
          <a:lstStyle/>
          <a:p>
            <a:pPr algn="ctr"/>
            <a:r>
              <a:rPr lang="es-ES" sz="3000" b="1" i="1" u="sng" cap="none" spc="0" dirty="0">
                <a:ln w="13462">
                  <a:solidFill>
                    <a:schemeClr val="bg1"/>
                  </a:solidFill>
                  <a:prstDash val="solid"/>
                </a:ln>
                <a:solidFill>
                  <a:schemeClr val="tx1">
                    <a:lumMod val="85000"/>
                    <a:lumOff val="15000"/>
                  </a:schemeClr>
                </a:solidFill>
              </a:rPr>
              <a:t>Herramientas Utilizadas:</a:t>
            </a:r>
          </a:p>
        </p:txBody>
      </p:sp>
      <p:pic>
        <p:nvPicPr>
          <p:cNvPr id="11" name="Imagen 10">
            <a:extLst>
              <a:ext uri="{FF2B5EF4-FFF2-40B4-BE49-F238E27FC236}">
                <a16:creationId xmlns:a16="http://schemas.microsoft.com/office/drawing/2014/main" id="{8C5F65ED-02D7-4FD3-A1F2-2E1D3FCC40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9912" y="5450440"/>
            <a:ext cx="936104" cy="936104"/>
          </a:xfrm>
          <a:prstGeom prst="rect">
            <a:avLst/>
          </a:prstGeom>
        </p:spPr>
      </p:pic>
      <p:pic>
        <p:nvPicPr>
          <p:cNvPr id="13" name="Imagen 12">
            <a:extLst>
              <a:ext uri="{FF2B5EF4-FFF2-40B4-BE49-F238E27FC236}">
                <a16:creationId xmlns:a16="http://schemas.microsoft.com/office/drawing/2014/main" id="{FD01B8C2-DC21-4C96-95A9-0B74A5852A0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67744" y="5301207"/>
            <a:ext cx="1234569" cy="1234569"/>
          </a:xfrm>
          <a:prstGeom prst="rect">
            <a:avLst/>
          </a:prstGeom>
        </p:spPr>
      </p:pic>
      <p:pic>
        <p:nvPicPr>
          <p:cNvPr id="15" name="Imagen 14">
            <a:extLst>
              <a:ext uri="{FF2B5EF4-FFF2-40B4-BE49-F238E27FC236}">
                <a16:creationId xmlns:a16="http://schemas.microsoft.com/office/drawing/2014/main" id="{7D4FB55B-1675-4B95-9835-0C8699ED462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3847" y="5347515"/>
            <a:ext cx="1141951" cy="1141951"/>
          </a:xfrm>
          <a:prstGeom prst="rect">
            <a:avLst/>
          </a:prstGeom>
        </p:spPr>
      </p:pic>
      <p:pic>
        <p:nvPicPr>
          <p:cNvPr id="17" name="Imagen 16">
            <a:extLst>
              <a:ext uri="{FF2B5EF4-FFF2-40B4-BE49-F238E27FC236}">
                <a16:creationId xmlns:a16="http://schemas.microsoft.com/office/drawing/2014/main" id="{E327C415-B67D-4219-8A85-9FB087A794B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93615" y="5347515"/>
            <a:ext cx="1124744" cy="1124744"/>
          </a:xfrm>
          <a:prstGeom prst="rect">
            <a:avLst/>
          </a:prstGeom>
        </p:spPr>
      </p:pic>
      <p:pic>
        <p:nvPicPr>
          <p:cNvPr id="18" name="Imagen 17">
            <a:extLst>
              <a:ext uri="{FF2B5EF4-FFF2-40B4-BE49-F238E27FC236}">
                <a16:creationId xmlns:a16="http://schemas.microsoft.com/office/drawing/2014/main" id="{4FC916D7-255D-4062-836B-011DFBACD50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95958" y="5388573"/>
            <a:ext cx="1041517" cy="1041517"/>
          </a:xfrm>
          <a:prstGeom prst="rect">
            <a:avLst/>
          </a:prstGeom>
        </p:spPr>
      </p:pic>
    </p:spTree>
    <p:extLst>
      <p:ext uri="{BB962C8B-B14F-4D97-AF65-F5344CB8AC3E}">
        <p14:creationId xmlns:p14="http://schemas.microsoft.com/office/powerpoint/2010/main" val="1242837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5 Imagen"/>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046" y="-11410"/>
            <a:ext cx="9252520" cy="6939390"/>
          </a:xfrm>
          <a:prstGeom prst="rect">
            <a:avLst/>
          </a:prstGeom>
        </p:spPr>
      </p:pic>
      <p:sp>
        <p:nvSpPr>
          <p:cNvPr id="3" name="2 Marcador de contenido"/>
          <p:cNvSpPr>
            <a:spLocks noGrp="1"/>
          </p:cNvSpPr>
          <p:nvPr>
            <p:ph idx="1"/>
          </p:nvPr>
        </p:nvSpPr>
        <p:spPr>
          <a:xfrm>
            <a:off x="827584" y="404664"/>
            <a:ext cx="6984776" cy="1476164"/>
          </a:xfrm>
          <a:solidFill>
            <a:srgbClr val="FFC000"/>
          </a:solidFill>
          <a:ln>
            <a:solidFill>
              <a:schemeClr val="tx1"/>
            </a:solidFill>
          </a:ln>
          <a:effectLst>
            <a:glow rad="63500">
              <a:schemeClr val="accent2">
                <a:satMod val="175000"/>
                <a:alpha val="40000"/>
              </a:schemeClr>
            </a:glow>
            <a:reflection blurRad="6350" stA="50000" endA="275" endPos="40000" dist="101600" dir="5400000" sy="-100000" algn="bl" rotWithShape="0"/>
            <a:softEdge rad="31750"/>
          </a:effectLst>
        </p:spPr>
        <p:style>
          <a:lnRef idx="1">
            <a:schemeClr val="accent1"/>
          </a:lnRef>
          <a:fillRef idx="2">
            <a:schemeClr val="accent1"/>
          </a:fillRef>
          <a:effectRef idx="1">
            <a:schemeClr val="accent1"/>
          </a:effectRef>
          <a:fontRef idx="minor">
            <a:schemeClr val="dk1"/>
          </a:fontRef>
        </p:style>
        <p:txBody>
          <a:bodyPr/>
          <a:lstStyle/>
          <a:p>
            <a:r>
              <a:rPr lang="es-ES" dirty="0">
                <a:latin typeface="Bahnschrift" panose="020B0502040204020203" pitchFamily="34" charset="0"/>
              </a:rPr>
              <a:t>El proyecto estará enfocado en poder plasmar en MySql todos los procesos que se realizan dentro de un Centro Logístico de Hipermercados, el mismo se centrará en los movimientos dentro del CD.</a:t>
            </a:r>
          </a:p>
        </p:txBody>
      </p:sp>
      <p:sp>
        <p:nvSpPr>
          <p:cNvPr id="4" name="2 Marcador de contenido"/>
          <p:cNvSpPr txBox="1">
            <a:spLocks/>
          </p:cNvSpPr>
          <p:nvPr/>
        </p:nvSpPr>
        <p:spPr>
          <a:xfrm>
            <a:off x="-83046" y="5071045"/>
            <a:ext cx="6347714" cy="864096"/>
          </a:xfrm>
          <a:prstGeom prst="rect">
            <a:avLst/>
          </a:prstGeom>
          <a:solidFill>
            <a:srgbClr val="FFC000"/>
          </a:solidFill>
          <a:effectLst>
            <a:glow rad="228600">
              <a:schemeClr val="accent2">
                <a:satMod val="175000"/>
                <a:alpha val="40000"/>
              </a:schemeClr>
            </a:glow>
            <a:innerShdw blurRad="63500" dist="50800" dir="13500000">
              <a:prstClr val="black">
                <a:alpha val="50000"/>
              </a:prstClr>
            </a:innerShdw>
            <a:reflection blurRad="6350" stA="50000" endA="300" endPos="55000" dir="5400000" sy="-100000" algn="bl" rotWithShape="0"/>
          </a:effectLst>
          <a:scene3d>
            <a:camera prst="isometricOffAxis1Right"/>
            <a:lightRig rig="threePt" dir="t"/>
          </a:scene3d>
          <a:sp3d>
            <a:bevelT prst="angle"/>
          </a:sp3d>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s-ES" dirty="0">
                <a:solidFill>
                  <a:schemeClr val="tx1"/>
                </a:solidFill>
                <a:latin typeface="Bahnschrift" panose="020B0502040204020203" pitchFamily="34" charset="0"/>
              </a:rPr>
              <a:t>A continuación veremos tanto las tablas como los registros realizados, así como sus descripciones.</a:t>
            </a:r>
          </a:p>
        </p:txBody>
      </p:sp>
      <p:pic>
        <p:nvPicPr>
          <p:cNvPr id="7" name="6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7714" y="4293096"/>
            <a:ext cx="2304256" cy="2419995"/>
          </a:xfrm>
          <a:prstGeom prst="rect">
            <a:avLst/>
          </a:prstGeom>
          <a:effectLst>
            <a:softEdge rad="31750"/>
          </a:effectLst>
          <a:scene3d>
            <a:camera prst="perspectiveLeft"/>
            <a:lightRig rig="threePt" dir="t"/>
          </a:scene3d>
        </p:spPr>
      </p:pic>
    </p:spTree>
    <p:extLst>
      <p:ext uri="{BB962C8B-B14F-4D97-AF65-F5344CB8AC3E}">
        <p14:creationId xmlns:p14="http://schemas.microsoft.com/office/powerpoint/2010/main" val="1245799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68F5F3BC-2188-4F83-B4B3-A05BC14040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78"/>
            <a:ext cx="9180836" cy="6863678"/>
          </a:xfrm>
          <a:prstGeom prst="rect">
            <a:avLst/>
          </a:prstGeom>
        </p:spPr>
      </p:pic>
      <p:pic>
        <p:nvPicPr>
          <p:cNvPr id="4" name="Imagen 3">
            <a:extLst>
              <a:ext uri="{FF2B5EF4-FFF2-40B4-BE49-F238E27FC236}">
                <a16:creationId xmlns:a16="http://schemas.microsoft.com/office/drawing/2014/main" id="{8B24315E-8C8D-4810-915A-48216E1EF5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0872452">
            <a:off x="295669" y="4546659"/>
            <a:ext cx="1934039" cy="1934039"/>
          </a:xfrm>
          <a:prstGeom prst="rect">
            <a:avLst/>
          </a:prstGeom>
        </p:spPr>
      </p:pic>
      <p:pic>
        <p:nvPicPr>
          <p:cNvPr id="6" name="Imagen 5">
            <a:extLst>
              <a:ext uri="{FF2B5EF4-FFF2-40B4-BE49-F238E27FC236}">
                <a16:creationId xmlns:a16="http://schemas.microsoft.com/office/drawing/2014/main" id="{91D06B5E-6D97-46EC-8901-A5B21632EC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18967" y="-5678"/>
            <a:ext cx="1934039" cy="1934039"/>
          </a:xfrm>
          <a:prstGeom prst="rect">
            <a:avLst/>
          </a:prstGeom>
        </p:spPr>
      </p:pic>
      <p:sp>
        <p:nvSpPr>
          <p:cNvPr id="7" name="Rectángulo 6">
            <a:extLst>
              <a:ext uri="{FF2B5EF4-FFF2-40B4-BE49-F238E27FC236}">
                <a16:creationId xmlns:a16="http://schemas.microsoft.com/office/drawing/2014/main" id="{FF21129A-3560-40C7-B107-E3A16BE2BBF7}"/>
              </a:ext>
            </a:extLst>
          </p:cNvPr>
          <p:cNvSpPr/>
          <p:nvPr/>
        </p:nvSpPr>
        <p:spPr>
          <a:xfrm>
            <a:off x="2040036" y="961341"/>
            <a:ext cx="4784590" cy="4032448"/>
          </a:xfrm>
          <a:custGeom>
            <a:avLst/>
            <a:gdLst>
              <a:gd name="connsiteX0" fmla="*/ 0 w 4784590"/>
              <a:gd name="connsiteY0" fmla="*/ 0 h 4032448"/>
              <a:gd name="connsiteX1" fmla="*/ 598074 w 4784590"/>
              <a:gd name="connsiteY1" fmla="*/ 0 h 4032448"/>
              <a:gd name="connsiteX2" fmla="*/ 1291839 w 4784590"/>
              <a:gd name="connsiteY2" fmla="*/ 0 h 4032448"/>
              <a:gd name="connsiteX3" fmla="*/ 1842067 w 4784590"/>
              <a:gd name="connsiteY3" fmla="*/ 0 h 4032448"/>
              <a:gd name="connsiteX4" fmla="*/ 2392295 w 4784590"/>
              <a:gd name="connsiteY4" fmla="*/ 0 h 4032448"/>
              <a:gd name="connsiteX5" fmla="*/ 2942523 w 4784590"/>
              <a:gd name="connsiteY5" fmla="*/ 0 h 4032448"/>
              <a:gd name="connsiteX6" fmla="*/ 3636288 w 4784590"/>
              <a:gd name="connsiteY6" fmla="*/ 0 h 4032448"/>
              <a:gd name="connsiteX7" fmla="*/ 4090824 w 4784590"/>
              <a:gd name="connsiteY7" fmla="*/ 0 h 4032448"/>
              <a:gd name="connsiteX8" fmla="*/ 4784590 w 4784590"/>
              <a:gd name="connsiteY8" fmla="*/ 0 h 4032448"/>
              <a:gd name="connsiteX9" fmla="*/ 4784590 w 4784590"/>
              <a:gd name="connsiteY9" fmla="*/ 495415 h 4032448"/>
              <a:gd name="connsiteX10" fmla="*/ 4784590 w 4784590"/>
              <a:gd name="connsiteY10" fmla="*/ 1031155 h 4032448"/>
              <a:gd name="connsiteX11" fmla="*/ 4784590 w 4784590"/>
              <a:gd name="connsiteY11" fmla="*/ 1486245 h 4032448"/>
              <a:gd name="connsiteX12" fmla="*/ 4784590 w 4784590"/>
              <a:gd name="connsiteY12" fmla="*/ 1981660 h 4032448"/>
              <a:gd name="connsiteX13" fmla="*/ 4784590 w 4784590"/>
              <a:gd name="connsiteY13" fmla="*/ 2436751 h 4032448"/>
              <a:gd name="connsiteX14" fmla="*/ 4784590 w 4784590"/>
              <a:gd name="connsiteY14" fmla="*/ 2932166 h 4032448"/>
              <a:gd name="connsiteX15" fmla="*/ 4784590 w 4784590"/>
              <a:gd name="connsiteY15" fmla="*/ 4032448 h 4032448"/>
              <a:gd name="connsiteX16" fmla="*/ 4138670 w 4784590"/>
              <a:gd name="connsiteY16" fmla="*/ 4032448 h 4032448"/>
              <a:gd name="connsiteX17" fmla="*/ 3636288 w 4784590"/>
              <a:gd name="connsiteY17" fmla="*/ 4032448 h 4032448"/>
              <a:gd name="connsiteX18" fmla="*/ 3133906 w 4784590"/>
              <a:gd name="connsiteY18" fmla="*/ 4032448 h 4032448"/>
              <a:gd name="connsiteX19" fmla="*/ 2583679 w 4784590"/>
              <a:gd name="connsiteY19" fmla="*/ 4032448 h 4032448"/>
              <a:gd name="connsiteX20" fmla="*/ 2081297 w 4784590"/>
              <a:gd name="connsiteY20" fmla="*/ 4032448 h 4032448"/>
              <a:gd name="connsiteX21" fmla="*/ 1483223 w 4784590"/>
              <a:gd name="connsiteY21" fmla="*/ 4032448 h 4032448"/>
              <a:gd name="connsiteX22" fmla="*/ 980841 w 4784590"/>
              <a:gd name="connsiteY22" fmla="*/ 4032448 h 4032448"/>
              <a:gd name="connsiteX23" fmla="*/ 0 w 4784590"/>
              <a:gd name="connsiteY23" fmla="*/ 4032448 h 4032448"/>
              <a:gd name="connsiteX24" fmla="*/ 0 w 4784590"/>
              <a:gd name="connsiteY24" fmla="*/ 3496708 h 4032448"/>
              <a:gd name="connsiteX25" fmla="*/ 0 w 4784590"/>
              <a:gd name="connsiteY25" fmla="*/ 2839996 h 4032448"/>
              <a:gd name="connsiteX26" fmla="*/ 0 w 4784590"/>
              <a:gd name="connsiteY26" fmla="*/ 2263932 h 4032448"/>
              <a:gd name="connsiteX27" fmla="*/ 0 w 4784590"/>
              <a:gd name="connsiteY27" fmla="*/ 1808841 h 4032448"/>
              <a:gd name="connsiteX28" fmla="*/ 0 w 4784590"/>
              <a:gd name="connsiteY28" fmla="*/ 1353750 h 4032448"/>
              <a:gd name="connsiteX29" fmla="*/ 0 w 4784590"/>
              <a:gd name="connsiteY29" fmla="*/ 818011 h 4032448"/>
              <a:gd name="connsiteX30" fmla="*/ 0 w 4784590"/>
              <a:gd name="connsiteY30" fmla="*/ 0 h 403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784590" h="4032448" fill="none" extrusionOk="0">
                <a:moveTo>
                  <a:pt x="0" y="0"/>
                </a:moveTo>
                <a:cubicBezTo>
                  <a:pt x="290580" y="-23122"/>
                  <a:pt x="438074" y="34500"/>
                  <a:pt x="598074" y="0"/>
                </a:cubicBezTo>
                <a:cubicBezTo>
                  <a:pt x="758074" y="-34500"/>
                  <a:pt x="1034785" y="28598"/>
                  <a:pt x="1291839" y="0"/>
                </a:cubicBezTo>
                <a:cubicBezTo>
                  <a:pt x="1548893" y="-28598"/>
                  <a:pt x="1588097" y="17466"/>
                  <a:pt x="1842067" y="0"/>
                </a:cubicBezTo>
                <a:cubicBezTo>
                  <a:pt x="2096037" y="-17466"/>
                  <a:pt x="2135749" y="49834"/>
                  <a:pt x="2392295" y="0"/>
                </a:cubicBezTo>
                <a:cubicBezTo>
                  <a:pt x="2648841" y="-49834"/>
                  <a:pt x="2810718" y="11854"/>
                  <a:pt x="2942523" y="0"/>
                </a:cubicBezTo>
                <a:cubicBezTo>
                  <a:pt x="3074328" y="-11854"/>
                  <a:pt x="3347921" y="11298"/>
                  <a:pt x="3636288" y="0"/>
                </a:cubicBezTo>
                <a:cubicBezTo>
                  <a:pt x="3924655" y="-11298"/>
                  <a:pt x="3865602" y="33726"/>
                  <a:pt x="4090824" y="0"/>
                </a:cubicBezTo>
                <a:cubicBezTo>
                  <a:pt x="4316046" y="-33726"/>
                  <a:pt x="4502639" y="39786"/>
                  <a:pt x="4784590" y="0"/>
                </a:cubicBezTo>
                <a:cubicBezTo>
                  <a:pt x="4810869" y="172479"/>
                  <a:pt x="4733436" y="394308"/>
                  <a:pt x="4784590" y="495415"/>
                </a:cubicBezTo>
                <a:cubicBezTo>
                  <a:pt x="4835744" y="596523"/>
                  <a:pt x="4775957" y="894304"/>
                  <a:pt x="4784590" y="1031155"/>
                </a:cubicBezTo>
                <a:cubicBezTo>
                  <a:pt x="4793223" y="1168006"/>
                  <a:pt x="4773707" y="1267770"/>
                  <a:pt x="4784590" y="1486245"/>
                </a:cubicBezTo>
                <a:cubicBezTo>
                  <a:pt x="4795473" y="1704720"/>
                  <a:pt x="4726300" y="1760920"/>
                  <a:pt x="4784590" y="1981660"/>
                </a:cubicBezTo>
                <a:cubicBezTo>
                  <a:pt x="4842880" y="2202401"/>
                  <a:pt x="4742520" y="2332099"/>
                  <a:pt x="4784590" y="2436751"/>
                </a:cubicBezTo>
                <a:cubicBezTo>
                  <a:pt x="4826660" y="2541403"/>
                  <a:pt x="4763302" y="2687474"/>
                  <a:pt x="4784590" y="2932166"/>
                </a:cubicBezTo>
                <a:cubicBezTo>
                  <a:pt x="4805878" y="3176859"/>
                  <a:pt x="4764269" y="3545535"/>
                  <a:pt x="4784590" y="4032448"/>
                </a:cubicBezTo>
                <a:cubicBezTo>
                  <a:pt x="4543383" y="4043115"/>
                  <a:pt x="4284759" y="4015620"/>
                  <a:pt x="4138670" y="4032448"/>
                </a:cubicBezTo>
                <a:cubicBezTo>
                  <a:pt x="3992581" y="4049276"/>
                  <a:pt x="3851644" y="4022222"/>
                  <a:pt x="3636288" y="4032448"/>
                </a:cubicBezTo>
                <a:cubicBezTo>
                  <a:pt x="3420932" y="4042674"/>
                  <a:pt x="3274281" y="3975523"/>
                  <a:pt x="3133906" y="4032448"/>
                </a:cubicBezTo>
                <a:cubicBezTo>
                  <a:pt x="2993531" y="4089373"/>
                  <a:pt x="2729137" y="4009241"/>
                  <a:pt x="2583679" y="4032448"/>
                </a:cubicBezTo>
                <a:cubicBezTo>
                  <a:pt x="2438221" y="4055655"/>
                  <a:pt x="2206253" y="4022029"/>
                  <a:pt x="2081297" y="4032448"/>
                </a:cubicBezTo>
                <a:cubicBezTo>
                  <a:pt x="1956341" y="4042867"/>
                  <a:pt x="1774997" y="4014001"/>
                  <a:pt x="1483223" y="4032448"/>
                </a:cubicBezTo>
                <a:cubicBezTo>
                  <a:pt x="1191449" y="4050895"/>
                  <a:pt x="1139745" y="4020387"/>
                  <a:pt x="980841" y="4032448"/>
                </a:cubicBezTo>
                <a:cubicBezTo>
                  <a:pt x="821937" y="4044509"/>
                  <a:pt x="299925" y="3995911"/>
                  <a:pt x="0" y="4032448"/>
                </a:cubicBezTo>
                <a:cubicBezTo>
                  <a:pt x="-64121" y="3880868"/>
                  <a:pt x="63033" y="3705494"/>
                  <a:pt x="0" y="3496708"/>
                </a:cubicBezTo>
                <a:cubicBezTo>
                  <a:pt x="-63033" y="3287922"/>
                  <a:pt x="40866" y="3059035"/>
                  <a:pt x="0" y="2839996"/>
                </a:cubicBezTo>
                <a:cubicBezTo>
                  <a:pt x="-40866" y="2620957"/>
                  <a:pt x="57808" y="2420957"/>
                  <a:pt x="0" y="2263932"/>
                </a:cubicBezTo>
                <a:cubicBezTo>
                  <a:pt x="-57808" y="2106907"/>
                  <a:pt x="1397" y="1995569"/>
                  <a:pt x="0" y="1808841"/>
                </a:cubicBezTo>
                <a:cubicBezTo>
                  <a:pt x="-1397" y="1622113"/>
                  <a:pt x="38956" y="1469674"/>
                  <a:pt x="0" y="1353750"/>
                </a:cubicBezTo>
                <a:cubicBezTo>
                  <a:pt x="-38956" y="1237826"/>
                  <a:pt x="61920" y="1019468"/>
                  <a:pt x="0" y="818011"/>
                </a:cubicBezTo>
                <a:cubicBezTo>
                  <a:pt x="-61920" y="616554"/>
                  <a:pt x="22070" y="295564"/>
                  <a:pt x="0" y="0"/>
                </a:cubicBezTo>
                <a:close/>
              </a:path>
              <a:path w="4784590" h="4032448" stroke="0" extrusionOk="0">
                <a:moveTo>
                  <a:pt x="0" y="0"/>
                </a:moveTo>
                <a:cubicBezTo>
                  <a:pt x="227113" y="-47013"/>
                  <a:pt x="400741" y="36545"/>
                  <a:pt x="645920" y="0"/>
                </a:cubicBezTo>
                <a:cubicBezTo>
                  <a:pt x="891099" y="-36545"/>
                  <a:pt x="1150090" y="1699"/>
                  <a:pt x="1291839" y="0"/>
                </a:cubicBezTo>
                <a:cubicBezTo>
                  <a:pt x="1433588" y="-1699"/>
                  <a:pt x="1622969" y="9980"/>
                  <a:pt x="1889913" y="0"/>
                </a:cubicBezTo>
                <a:cubicBezTo>
                  <a:pt x="2156857" y="-9980"/>
                  <a:pt x="2162844" y="12574"/>
                  <a:pt x="2392295" y="0"/>
                </a:cubicBezTo>
                <a:cubicBezTo>
                  <a:pt x="2621746" y="-12574"/>
                  <a:pt x="2706738" y="16348"/>
                  <a:pt x="2846831" y="0"/>
                </a:cubicBezTo>
                <a:cubicBezTo>
                  <a:pt x="2986924" y="-16348"/>
                  <a:pt x="3252028" y="16585"/>
                  <a:pt x="3397059" y="0"/>
                </a:cubicBezTo>
                <a:cubicBezTo>
                  <a:pt x="3542090" y="-16585"/>
                  <a:pt x="3769977" y="2370"/>
                  <a:pt x="4042979" y="0"/>
                </a:cubicBezTo>
                <a:cubicBezTo>
                  <a:pt x="4315981" y="-2370"/>
                  <a:pt x="4540990" y="55963"/>
                  <a:pt x="4784590" y="0"/>
                </a:cubicBezTo>
                <a:cubicBezTo>
                  <a:pt x="4829753" y="306623"/>
                  <a:pt x="4761521" y="383850"/>
                  <a:pt x="4784590" y="616388"/>
                </a:cubicBezTo>
                <a:cubicBezTo>
                  <a:pt x="4807659" y="848926"/>
                  <a:pt x="4711245" y="968931"/>
                  <a:pt x="4784590" y="1273101"/>
                </a:cubicBezTo>
                <a:cubicBezTo>
                  <a:pt x="4857935" y="1577271"/>
                  <a:pt x="4751034" y="1548152"/>
                  <a:pt x="4784590" y="1808841"/>
                </a:cubicBezTo>
                <a:cubicBezTo>
                  <a:pt x="4818146" y="2069530"/>
                  <a:pt x="4715914" y="2192362"/>
                  <a:pt x="4784590" y="2425229"/>
                </a:cubicBezTo>
                <a:cubicBezTo>
                  <a:pt x="4853266" y="2658096"/>
                  <a:pt x="4730789" y="2710173"/>
                  <a:pt x="4784590" y="2920644"/>
                </a:cubicBezTo>
                <a:cubicBezTo>
                  <a:pt x="4838391" y="3131115"/>
                  <a:pt x="4778742" y="3296368"/>
                  <a:pt x="4784590" y="3537033"/>
                </a:cubicBezTo>
                <a:cubicBezTo>
                  <a:pt x="4790438" y="3777698"/>
                  <a:pt x="4746109" y="3847205"/>
                  <a:pt x="4784590" y="4032448"/>
                </a:cubicBezTo>
                <a:cubicBezTo>
                  <a:pt x="4677876" y="4050292"/>
                  <a:pt x="4457638" y="3985604"/>
                  <a:pt x="4282208" y="4032448"/>
                </a:cubicBezTo>
                <a:cubicBezTo>
                  <a:pt x="4106778" y="4079292"/>
                  <a:pt x="4015104" y="3982511"/>
                  <a:pt x="3779826" y="4032448"/>
                </a:cubicBezTo>
                <a:cubicBezTo>
                  <a:pt x="3544548" y="4082385"/>
                  <a:pt x="3363027" y="4029379"/>
                  <a:pt x="3229598" y="4032448"/>
                </a:cubicBezTo>
                <a:cubicBezTo>
                  <a:pt x="3096169" y="4035517"/>
                  <a:pt x="2759762" y="3997701"/>
                  <a:pt x="2535833" y="4032448"/>
                </a:cubicBezTo>
                <a:cubicBezTo>
                  <a:pt x="2311905" y="4067195"/>
                  <a:pt x="2228878" y="4007475"/>
                  <a:pt x="2081297" y="4032448"/>
                </a:cubicBezTo>
                <a:cubicBezTo>
                  <a:pt x="1933716" y="4057421"/>
                  <a:pt x="1771856" y="3992683"/>
                  <a:pt x="1531069" y="4032448"/>
                </a:cubicBezTo>
                <a:cubicBezTo>
                  <a:pt x="1290282" y="4072213"/>
                  <a:pt x="1229448" y="4020666"/>
                  <a:pt x="980841" y="4032448"/>
                </a:cubicBezTo>
                <a:cubicBezTo>
                  <a:pt x="732234" y="4044230"/>
                  <a:pt x="433594" y="4025074"/>
                  <a:pt x="0" y="4032448"/>
                </a:cubicBezTo>
                <a:cubicBezTo>
                  <a:pt x="-15108" y="3859411"/>
                  <a:pt x="34631" y="3770251"/>
                  <a:pt x="0" y="3537033"/>
                </a:cubicBezTo>
                <a:cubicBezTo>
                  <a:pt x="-34631" y="3303815"/>
                  <a:pt x="20935" y="3186971"/>
                  <a:pt x="0" y="2920644"/>
                </a:cubicBezTo>
                <a:cubicBezTo>
                  <a:pt x="-20935" y="2654317"/>
                  <a:pt x="18028" y="2641817"/>
                  <a:pt x="0" y="2425229"/>
                </a:cubicBezTo>
                <a:cubicBezTo>
                  <a:pt x="-18028" y="2208642"/>
                  <a:pt x="29834" y="2001126"/>
                  <a:pt x="0" y="1768516"/>
                </a:cubicBezTo>
                <a:cubicBezTo>
                  <a:pt x="-29834" y="1535906"/>
                  <a:pt x="44144" y="1442729"/>
                  <a:pt x="0" y="1313426"/>
                </a:cubicBezTo>
                <a:cubicBezTo>
                  <a:pt x="-44144" y="1184123"/>
                  <a:pt x="26524" y="850332"/>
                  <a:pt x="0" y="697037"/>
                </a:cubicBezTo>
                <a:cubicBezTo>
                  <a:pt x="-26524" y="543742"/>
                  <a:pt x="1015" y="151044"/>
                  <a:pt x="0" y="0"/>
                </a:cubicBezTo>
                <a:close/>
              </a:path>
            </a:pathLst>
          </a:custGeom>
          <a:blipFill>
            <a:blip r:embed="rId5"/>
            <a:tile tx="0" ty="0" sx="100000" sy="100000" flip="none" algn="tl"/>
          </a:blipFill>
          <a:ln>
            <a:solidFill>
              <a:schemeClr val="tx1"/>
            </a:solidFill>
            <a:extLst>
              <a:ext uri="{C807C97D-BFC1-408E-A445-0C87EB9F89A2}">
                <ask:lineSketchStyleProps xmlns:ask="http://schemas.microsoft.com/office/drawing/2018/sketchyshapes" sd="3864975019">
                  <a:prstGeom prst="rect">
                    <a:avLst/>
                  </a:prstGeom>
                  <ask:type>
                    <ask:lineSketchScribble/>
                  </ask:type>
                </ask:lineSketchStyleProps>
              </a:ext>
            </a:extLst>
          </a:ln>
          <a:effectLst>
            <a:glow rad="101600">
              <a:schemeClr val="accent2">
                <a:satMod val="175000"/>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ES" sz="7000" dirty="0">
                <a:solidFill>
                  <a:schemeClr val="tx1"/>
                </a:solidFill>
                <a:latin typeface="Algerian" panose="04020705040A02060702" pitchFamily="82" charset="0"/>
              </a:rPr>
              <a:t>Tablas Creadas</a:t>
            </a:r>
          </a:p>
        </p:txBody>
      </p:sp>
    </p:spTree>
    <p:extLst>
      <p:ext uri="{BB962C8B-B14F-4D97-AF65-F5344CB8AC3E}">
        <p14:creationId xmlns:p14="http://schemas.microsoft.com/office/powerpoint/2010/main" val="756262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11 Tabla"/>
          <p:cNvGraphicFramePr>
            <a:graphicFrameLocks noGrp="1"/>
          </p:cNvGraphicFramePr>
          <p:nvPr>
            <p:extLst>
              <p:ext uri="{D42A27DB-BD31-4B8C-83A1-F6EECF244321}">
                <p14:modId xmlns:p14="http://schemas.microsoft.com/office/powerpoint/2010/main" val="3310685163"/>
              </p:ext>
            </p:extLst>
          </p:nvPr>
        </p:nvGraphicFramePr>
        <p:xfrm>
          <a:off x="179512" y="332656"/>
          <a:ext cx="7848873" cy="2664297"/>
        </p:xfrm>
        <a:graphic>
          <a:graphicData uri="http://schemas.openxmlformats.org/drawingml/2006/table">
            <a:tbl>
              <a:tblPr/>
              <a:tblGrid>
                <a:gridCol w="2701411">
                  <a:extLst>
                    <a:ext uri="{9D8B030D-6E8A-4147-A177-3AD203B41FA5}">
                      <a16:colId xmlns:a16="http://schemas.microsoft.com/office/drawing/2014/main" val="20000"/>
                    </a:ext>
                  </a:extLst>
                </a:gridCol>
                <a:gridCol w="2150376">
                  <a:extLst>
                    <a:ext uri="{9D8B030D-6E8A-4147-A177-3AD203B41FA5}">
                      <a16:colId xmlns:a16="http://schemas.microsoft.com/office/drawing/2014/main" val="20001"/>
                    </a:ext>
                  </a:extLst>
                </a:gridCol>
                <a:gridCol w="2997086">
                  <a:extLst>
                    <a:ext uri="{9D8B030D-6E8A-4147-A177-3AD203B41FA5}">
                      <a16:colId xmlns:a16="http://schemas.microsoft.com/office/drawing/2014/main" val="20002"/>
                    </a:ext>
                  </a:extLst>
                </a:gridCol>
              </a:tblGrid>
              <a:tr h="526095">
                <a:tc gridSpan="3">
                  <a:txBody>
                    <a:bodyPr/>
                    <a:lstStyle/>
                    <a:p>
                      <a:pPr algn="ctr" fontAlgn="ctr"/>
                      <a:r>
                        <a:rPr lang="es-AR" sz="1300" b="1" i="0" u="none" strike="noStrike" dirty="0">
                          <a:solidFill>
                            <a:srgbClr val="000000"/>
                          </a:solidFill>
                          <a:effectLst/>
                          <a:latin typeface="Calibri"/>
                        </a:rPr>
                        <a:t>Descripción de Tabla: Proveedores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680165">
                <a:tc gridSpan="3">
                  <a:txBody>
                    <a:bodyPr/>
                    <a:lstStyle/>
                    <a:p>
                      <a:pPr algn="ctr" fontAlgn="ctr"/>
                      <a:r>
                        <a:rPr lang="es-ES" sz="1100" b="0" i="0" u="none" strike="noStrike" dirty="0">
                          <a:solidFill>
                            <a:srgbClr val="000000"/>
                          </a:solidFill>
                          <a:effectLst/>
                          <a:latin typeface="Calibri"/>
                        </a:rPr>
                        <a:t>La tabla consiste en el almacenamiento de datos de los proveedores, su ID utilizado dentro del CD para diferenciarlos, su nombre y el cuil de cada proveedor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409603">
                <a:tc>
                  <a:txBody>
                    <a:bodyPr/>
                    <a:lstStyle/>
                    <a:p>
                      <a:pPr algn="ctr" fontAlgn="ctr"/>
                      <a:r>
                        <a:rPr lang="es-AR" sz="1300" b="1" i="0" u="none" strike="noStrike">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dirty="0">
                          <a:solidFill>
                            <a:srgbClr val="000000"/>
                          </a:solidFill>
                          <a:effectLst/>
                          <a:latin typeface="Calibri"/>
                        </a:rPr>
                        <a:t>Característica</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349478">
                <a:tc>
                  <a:txBody>
                    <a:bodyPr/>
                    <a:lstStyle/>
                    <a:p>
                      <a:pPr algn="ctr" fontAlgn="ctr"/>
                      <a:r>
                        <a:rPr lang="es-AR" sz="1100" b="0" i="0" u="none" strike="noStrike">
                          <a:solidFill>
                            <a:srgbClr val="000000"/>
                          </a:solidFill>
                          <a:effectLst/>
                          <a:latin typeface="Calibri"/>
                        </a:rPr>
                        <a:t>ID_proveedor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49478">
                <a:tc>
                  <a:txBody>
                    <a:bodyPr/>
                    <a:lstStyle/>
                    <a:p>
                      <a:pPr algn="ctr" fontAlgn="ctr"/>
                      <a:r>
                        <a:rPr lang="es-AR" sz="1100" b="0" i="0" u="none" strike="noStrike">
                          <a:solidFill>
                            <a:srgbClr val="000000"/>
                          </a:solidFill>
                          <a:effectLst/>
                          <a:latin typeface="Calibri"/>
                        </a:rPr>
                        <a:t>Nombre_proveedor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49478">
                <a:tc>
                  <a:txBody>
                    <a:bodyPr/>
                    <a:lstStyle/>
                    <a:p>
                      <a:pPr algn="ctr" fontAlgn="ctr"/>
                      <a:r>
                        <a:rPr lang="es-AR" sz="1100" b="0" i="0" u="none" strike="noStrike">
                          <a:solidFill>
                            <a:srgbClr val="000000"/>
                          </a:solidFill>
                          <a:effectLst/>
                          <a:latin typeface="Calibri"/>
                        </a:rPr>
                        <a:t>Cuil_Proveedor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graphicFrame>
        <p:nvGraphicFramePr>
          <p:cNvPr id="13" name="12 Tabla"/>
          <p:cNvGraphicFramePr>
            <a:graphicFrameLocks noGrp="1"/>
          </p:cNvGraphicFramePr>
          <p:nvPr>
            <p:extLst>
              <p:ext uri="{D42A27DB-BD31-4B8C-83A1-F6EECF244321}">
                <p14:modId xmlns:p14="http://schemas.microsoft.com/office/powerpoint/2010/main" val="2279481555"/>
              </p:ext>
            </p:extLst>
          </p:nvPr>
        </p:nvGraphicFramePr>
        <p:xfrm>
          <a:off x="179512" y="3501009"/>
          <a:ext cx="7848871" cy="3033260"/>
        </p:xfrm>
        <a:graphic>
          <a:graphicData uri="http://schemas.openxmlformats.org/drawingml/2006/table">
            <a:tbl>
              <a:tblPr/>
              <a:tblGrid>
                <a:gridCol w="2701410">
                  <a:extLst>
                    <a:ext uri="{9D8B030D-6E8A-4147-A177-3AD203B41FA5}">
                      <a16:colId xmlns:a16="http://schemas.microsoft.com/office/drawing/2014/main" val="20000"/>
                    </a:ext>
                  </a:extLst>
                </a:gridCol>
                <a:gridCol w="2150375">
                  <a:extLst>
                    <a:ext uri="{9D8B030D-6E8A-4147-A177-3AD203B41FA5}">
                      <a16:colId xmlns:a16="http://schemas.microsoft.com/office/drawing/2014/main" val="20001"/>
                    </a:ext>
                  </a:extLst>
                </a:gridCol>
                <a:gridCol w="2997086">
                  <a:extLst>
                    <a:ext uri="{9D8B030D-6E8A-4147-A177-3AD203B41FA5}">
                      <a16:colId xmlns:a16="http://schemas.microsoft.com/office/drawing/2014/main" val="20002"/>
                    </a:ext>
                  </a:extLst>
                </a:gridCol>
              </a:tblGrid>
              <a:tr h="499103">
                <a:tc gridSpan="3">
                  <a:txBody>
                    <a:bodyPr/>
                    <a:lstStyle/>
                    <a:p>
                      <a:pPr algn="ctr" fontAlgn="ctr"/>
                      <a:r>
                        <a:rPr lang="es-AR" sz="1300" b="1" i="0" u="none" strike="noStrike" dirty="0">
                          <a:solidFill>
                            <a:srgbClr val="000000"/>
                          </a:solidFill>
                          <a:effectLst/>
                          <a:latin typeface="Calibri"/>
                        </a:rPr>
                        <a:t>Descripción de Tabla: Mercadería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685865">
                <a:tc gridSpan="3">
                  <a:txBody>
                    <a:bodyPr/>
                    <a:lstStyle/>
                    <a:p>
                      <a:pPr algn="ctr" fontAlgn="ctr"/>
                      <a:r>
                        <a:rPr lang="es-ES" sz="1300" b="0" i="0" u="none" strike="noStrike">
                          <a:solidFill>
                            <a:srgbClr val="000000"/>
                          </a:solidFill>
                          <a:effectLst/>
                          <a:latin typeface="Calibri"/>
                        </a:rPr>
                        <a:t>Tabla dedicada a mostrar los detalles y caracteristicas de la mercadería que ingresa, egresa o se mantiene dentro del Centro Logístico.</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50982">
                <a:tc>
                  <a:txBody>
                    <a:bodyPr/>
                    <a:lstStyle/>
                    <a:p>
                      <a:pPr algn="ctr" fontAlgn="ctr"/>
                      <a:r>
                        <a:rPr lang="es-AR" sz="1300" b="1" i="0" u="none" strike="noStrike">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99462">
                <a:tc>
                  <a:txBody>
                    <a:bodyPr/>
                    <a:lstStyle/>
                    <a:p>
                      <a:pPr algn="ctr" fontAlgn="ctr"/>
                      <a:r>
                        <a:rPr lang="es-AR" sz="1100" b="0" i="0" u="none" strike="noStrike" dirty="0">
                          <a:solidFill>
                            <a:srgbClr val="000000"/>
                          </a:solidFill>
                          <a:effectLst/>
                          <a:latin typeface="Calibri"/>
                        </a:rPr>
                        <a:t>Cod_Articulo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9462">
                <a:tc>
                  <a:txBody>
                    <a:bodyPr/>
                    <a:lstStyle/>
                    <a:p>
                      <a:pPr algn="ctr" fontAlgn="ctr"/>
                      <a:r>
                        <a:rPr lang="es-AR" sz="1100" b="0" i="0" u="none" strike="noStrike" dirty="0" err="1">
                          <a:solidFill>
                            <a:srgbClr val="000000"/>
                          </a:solidFill>
                          <a:effectLst/>
                          <a:latin typeface="Calibri"/>
                        </a:rPr>
                        <a:t>Descripcion</a:t>
                      </a:r>
                      <a:endParaRPr lang="es-AR" sz="1100" b="0" i="0" u="none" strike="noStrike" dirty="0">
                        <a:solidFill>
                          <a:srgbClr val="000000"/>
                        </a:solidFill>
                        <a:effectLst/>
                        <a:latin typeface="Calibri"/>
                      </a:endParaRP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9462">
                <a:tc>
                  <a:txBody>
                    <a:bodyPr/>
                    <a:lstStyle/>
                    <a:p>
                      <a:pPr algn="ctr" fontAlgn="ctr"/>
                      <a:r>
                        <a:rPr lang="es-AR" sz="1100" b="0" i="0" u="none" strike="noStrike">
                          <a:solidFill>
                            <a:srgbClr val="000000"/>
                          </a:solidFill>
                          <a:effectLst/>
                          <a:latin typeface="Calibri"/>
                        </a:rPr>
                        <a:t>Proveedor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(FK)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9462">
                <a:tc>
                  <a:txBody>
                    <a:bodyPr/>
                    <a:lstStyle/>
                    <a:p>
                      <a:pPr algn="ctr" fontAlgn="ctr"/>
                      <a:r>
                        <a:rPr lang="es-AR" sz="1100" b="0" i="0" u="none" strike="noStrike">
                          <a:solidFill>
                            <a:srgbClr val="000000"/>
                          </a:solidFill>
                          <a:effectLst/>
                          <a:latin typeface="Calibri"/>
                        </a:rPr>
                        <a:t>Stock</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(Default 0)</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99462">
                <a:tc>
                  <a:txBody>
                    <a:bodyPr/>
                    <a:lstStyle/>
                    <a:p>
                      <a:pPr algn="ctr" fontAlgn="ctr"/>
                      <a:r>
                        <a:rPr lang="es-AR" sz="1100" b="0" i="0" u="none" strike="noStrike">
                          <a:solidFill>
                            <a:srgbClr val="000000"/>
                          </a:solidFill>
                          <a:effectLst/>
                          <a:latin typeface="Calibri"/>
                        </a:rPr>
                        <a:t>Sector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556943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2 Tabla"/>
          <p:cNvGraphicFramePr>
            <a:graphicFrameLocks noGrp="1"/>
          </p:cNvGraphicFramePr>
          <p:nvPr>
            <p:extLst>
              <p:ext uri="{D42A27DB-BD31-4B8C-83A1-F6EECF244321}">
                <p14:modId xmlns:p14="http://schemas.microsoft.com/office/powerpoint/2010/main" val="1879538518"/>
              </p:ext>
            </p:extLst>
          </p:nvPr>
        </p:nvGraphicFramePr>
        <p:xfrm>
          <a:off x="179512" y="404663"/>
          <a:ext cx="8064896" cy="2808313"/>
        </p:xfrm>
        <a:graphic>
          <a:graphicData uri="http://schemas.openxmlformats.org/drawingml/2006/table">
            <a:tbl>
              <a:tblPr/>
              <a:tblGrid>
                <a:gridCol w="2679412">
                  <a:extLst>
                    <a:ext uri="{9D8B030D-6E8A-4147-A177-3AD203B41FA5}">
                      <a16:colId xmlns:a16="http://schemas.microsoft.com/office/drawing/2014/main" val="20000"/>
                    </a:ext>
                  </a:extLst>
                </a:gridCol>
                <a:gridCol w="2132865">
                  <a:extLst>
                    <a:ext uri="{9D8B030D-6E8A-4147-A177-3AD203B41FA5}">
                      <a16:colId xmlns:a16="http://schemas.microsoft.com/office/drawing/2014/main" val="20001"/>
                    </a:ext>
                  </a:extLst>
                </a:gridCol>
                <a:gridCol w="3252619">
                  <a:extLst>
                    <a:ext uri="{9D8B030D-6E8A-4147-A177-3AD203B41FA5}">
                      <a16:colId xmlns:a16="http://schemas.microsoft.com/office/drawing/2014/main" val="20002"/>
                    </a:ext>
                  </a:extLst>
                </a:gridCol>
              </a:tblGrid>
              <a:tr h="416145">
                <a:tc gridSpan="3">
                  <a:txBody>
                    <a:bodyPr/>
                    <a:lstStyle/>
                    <a:p>
                      <a:pPr algn="ctr" fontAlgn="ctr"/>
                      <a:r>
                        <a:rPr lang="es-AR" sz="1300" b="1" i="0" u="none" strike="noStrike" dirty="0">
                          <a:solidFill>
                            <a:srgbClr val="000000"/>
                          </a:solidFill>
                          <a:effectLst/>
                          <a:latin typeface="Calibri"/>
                        </a:rPr>
                        <a:t>Descripción de Tabla: Pickeos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851084">
                <a:tc gridSpan="3">
                  <a:txBody>
                    <a:bodyPr/>
                    <a:lstStyle/>
                    <a:p>
                      <a:pPr algn="ctr" fontAlgn="ctr"/>
                      <a:r>
                        <a:rPr lang="es-ES" sz="1300" b="0" i="0" u="none" strike="noStrike">
                          <a:solidFill>
                            <a:srgbClr val="000000"/>
                          </a:solidFill>
                          <a:effectLst/>
                          <a:latin typeface="Calibri"/>
                        </a:rPr>
                        <a:t>La tabla mostrará a detalle los movimientos realizados en el armado de los pedidos, es decir, los artículos y la cantidad que saldran de los mismos a cierto pedido, junto con el preparador que lo arma.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292644">
                <a:tc>
                  <a:txBody>
                    <a:bodyPr/>
                    <a:lstStyle/>
                    <a:p>
                      <a:pPr algn="ctr" fontAlgn="ctr"/>
                      <a:r>
                        <a:rPr lang="es-AR" sz="1300" b="1" i="0" u="none" strike="noStrike" dirty="0">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49688">
                <a:tc>
                  <a:txBody>
                    <a:bodyPr/>
                    <a:lstStyle/>
                    <a:p>
                      <a:pPr algn="ctr" fontAlgn="ctr"/>
                      <a:r>
                        <a:rPr lang="es-AR" sz="1100" b="0" i="0" u="none" strike="noStrike">
                          <a:solidFill>
                            <a:srgbClr val="000000"/>
                          </a:solidFill>
                          <a:effectLst/>
                          <a:latin typeface="Calibri"/>
                        </a:rPr>
                        <a:t>ID_Pickeo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 </a:t>
                      </a:r>
                      <a:r>
                        <a:rPr lang="es-AR" sz="1100" b="1" i="0" u="none" strike="noStrike" dirty="0">
                          <a:solidFill>
                            <a:srgbClr val="000000"/>
                          </a:solidFill>
                          <a:effectLst/>
                          <a:latin typeface="Calibri"/>
                        </a:rPr>
                        <a:t>(PK) AI</a:t>
                      </a:r>
                      <a:endParaRPr lang="es-AR" sz="1100" b="0" i="0" u="none" strike="noStrike" dirty="0">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9688">
                <a:tc>
                  <a:txBody>
                    <a:bodyPr/>
                    <a:lstStyle/>
                    <a:p>
                      <a:pPr algn="ctr" fontAlgn="ctr"/>
                      <a:r>
                        <a:rPr lang="es-AR" sz="1100" b="0" i="0" u="none" strike="noStrike" dirty="0">
                          <a:solidFill>
                            <a:srgbClr val="000000"/>
                          </a:solidFill>
                          <a:effectLst/>
                          <a:latin typeface="Calibri"/>
                        </a:rPr>
                        <a:t>Articulo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(FK)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49688">
                <a:tc>
                  <a:txBody>
                    <a:bodyPr/>
                    <a:lstStyle/>
                    <a:p>
                      <a:pPr algn="ctr" fontAlgn="ctr"/>
                      <a:r>
                        <a:rPr lang="es-AR" sz="1100" b="0" i="0" u="none" strike="noStrike">
                          <a:solidFill>
                            <a:srgbClr val="000000"/>
                          </a:solidFill>
                          <a:effectLst/>
                          <a:latin typeface="Calibri"/>
                        </a:rPr>
                        <a:t>Pedido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(FK)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49688">
                <a:tc>
                  <a:txBody>
                    <a:bodyPr/>
                    <a:lstStyle/>
                    <a:p>
                      <a:pPr algn="ctr" fontAlgn="ctr"/>
                      <a:r>
                        <a:rPr lang="es-AR" sz="1100" b="0" i="0" u="none" strike="noStrike">
                          <a:solidFill>
                            <a:srgbClr val="000000"/>
                          </a:solidFill>
                          <a:effectLst/>
                          <a:latin typeface="Calibri"/>
                        </a:rPr>
                        <a:t>Cantidad</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(Default 0)</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9688">
                <a:tc>
                  <a:txBody>
                    <a:bodyPr/>
                    <a:lstStyle/>
                    <a:p>
                      <a:pPr algn="ctr" fontAlgn="ctr"/>
                      <a:r>
                        <a:rPr lang="es-AR" sz="1100" b="0" i="0" u="none" strike="noStrike">
                          <a:solidFill>
                            <a:srgbClr val="000000"/>
                          </a:solidFill>
                          <a:effectLst/>
                          <a:latin typeface="Calibri"/>
                        </a:rPr>
                        <a:t>Preparador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 </a:t>
                      </a:r>
                      <a:r>
                        <a:rPr lang="es-AR" sz="1100" b="1" i="0" u="none" strike="noStrike" dirty="0">
                          <a:solidFill>
                            <a:srgbClr val="000000"/>
                          </a:solidFill>
                          <a:effectLst/>
                          <a:latin typeface="Calibri"/>
                        </a:rPr>
                        <a:t>(FK)</a:t>
                      </a:r>
                      <a:endParaRPr lang="es-AR" sz="1100" b="0" i="0" u="none" strike="noStrike" dirty="0">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graphicFrame>
        <p:nvGraphicFramePr>
          <p:cNvPr id="7" name="6 Tabla"/>
          <p:cNvGraphicFramePr>
            <a:graphicFrameLocks noGrp="1"/>
          </p:cNvGraphicFramePr>
          <p:nvPr>
            <p:extLst>
              <p:ext uri="{D42A27DB-BD31-4B8C-83A1-F6EECF244321}">
                <p14:modId xmlns:p14="http://schemas.microsoft.com/office/powerpoint/2010/main" val="2141618180"/>
              </p:ext>
            </p:extLst>
          </p:nvPr>
        </p:nvGraphicFramePr>
        <p:xfrm>
          <a:off x="179513" y="4077073"/>
          <a:ext cx="8064896" cy="1944215"/>
        </p:xfrm>
        <a:graphic>
          <a:graphicData uri="http://schemas.openxmlformats.org/drawingml/2006/table">
            <a:tbl>
              <a:tblPr/>
              <a:tblGrid>
                <a:gridCol w="2679411">
                  <a:extLst>
                    <a:ext uri="{9D8B030D-6E8A-4147-A177-3AD203B41FA5}">
                      <a16:colId xmlns:a16="http://schemas.microsoft.com/office/drawing/2014/main" val="20000"/>
                    </a:ext>
                  </a:extLst>
                </a:gridCol>
                <a:gridCol w="2132865">
                  <a:extLst>
                    <a:ext uri="{9D8B030D-6E8A-4147-A177-3AD203B41FA5}">
                      <a16:colId xmlns:a16="http://schemas.microsoft.com/office/drawing/2014/main" val="20001"/>
                    </a:ext>
                  </a:extLst>
                </a:gridCol>
                <a:gridCol w="3252620">
                  <a:extLst>
                    <a:ext uri="{9D8B030D-6E8A-4147-A177-3AD203B41FA5}">
                      <a16:colId xmlns:a16="http://schemas.microsoft.com/office/drawing/2014/main" val="20002"/>
                    </a:ext>
                  </a:extLst>
                </a:gridCol>
              </a:tblGrid>
              <a:tr h="427300">
                <a:tc gridSpan="3">
                  <a:txBody>
                    <a:bodyPr/>
                    <a:lstStyle/>
                    <a:p>
                      <a:pPr algn="ctr" fontAlgn="ctr"/>
                      <a:r>
                        <a:rPr lang="es-AR" sz="1300" b="1" i="0" u="none" strike="noStrike" dirty="0">
                          <a:solidFill>
                            <a:srgbClr val="000000"/>
                          </a:solidFill>
                          <a:effectLst/>
                          <a:latin typeface="Calibri"/>
                        </a:rPr>
                        <a:t>Descripción de Tabla: Preparador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332684">
                <a:tc gridSpan="3">
                  <a:txBody>
                    <a:bodyPr/>
                    <a:lstStyle/>
                    <a:p>
                      <a:pPr algn="ctr" fontAlgn="ctr"/>
                      <a:r>
                        <a:rPr lang="es-ES" sz="1300" b="0" i="0" u="none" strike="noStrike">
                          <a:solidFill>
                            <a:srgbClr val="000000"/>
                          </a:solidFill>
                          <a:effectLst/>
                          <a:latin typeface="Calibri"/>
                        </a:rPr>
                        <a:t>Almacenamiento de datos de los preparadores, su legajo, nombre y apellido.</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32684">
                <a:tc>
                  <a:txBody>
                    <a:bodyPr/>
                    <a:lstStyle/>
                    <a:p>
                      <a:pPr algn="ctr" fontAlgn="ctr"/>
                      <a:r>
                        <a:rPr lang="es-AR" sz="1300" b="1" i="0" u="none" strike="noStrike" dirty="0">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dirty="0" err="1">
                          <a:solidFill>
                            <a:srgbClr val="000000"/>
                          </a:solidFill>
                          <a:effectLst/>
                          <a:latin typeface="Calibri"/>
                        </a:rPr>
                        <a:t>Caracteristica</a:t>
                      </a:r>
                      <a:endParaRPr lang="es-AR" sz="1300" b="1" i="0" u="none" strike="noStrike" dirty="0">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83849">
                <a:tc>
                  <a:txBody>
                    <a:bodyPr/>
                    <a:lstStyle/>
                    <a:p>
                      <a:pPr algn="ctr" fontAlgn="ctr"/>
                      <a:r>
                        <a:rPr lang="es-AR" sz="1100" b="0" i="0" u="none" strike="noStrike">
                          <a:solidFill>
                            <a:srgbClr val="000000"/>
                          </a:solidFill>
                          <a:effectLst/>
                          <a:latin typeface="Calibri"/>
                        </a:rPr>
                        <a:t>Legajo_preparador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83849">
                <a:tc>
                  <a:txBody>
                    <a:bodyPr/>
                    <a:lstStyle/>
                    <a:p>
                      <a:pPr algn="ctr" fontAlgn="ctr"/>
                      <a:r>
                        <a:rPr lang="es-AR" sz="1100" b="0" i="0" u="none" strike="noStrike">
                          <a:solidFill>
                            <a:srgbClr val="000000"/>
                          </a:solidFill>
                          <a:effectLst/>
                          <a:latin typeface="Calibri"/>
                        </a:rPr>
                        <a:t>Nombre</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83849">
                <a:tc>
                  <a:txBody>
                    <a:bodyPr/>
                    <a:lstStyle/>
                    <a:p>
                      <a:pPr algn="ctr" fontAlgn="ctr"/>
                      <a:r>
                        <a:rPr lang="es-AR" sz="1100" b="0" i="0" u="none" strike="noStrike">
                          <a:solidFill>
                            <a:srgbClr val="000000"/>
                          </a:solidFill>
                          <a:effectLst/>
                          <a:latin typeface="Calibri"/>
                        </a:rPr>
                        <a:t>Apellido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840849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2 Tabla"/>
          <p:cNvGraphicFramePr>
            <a:graphicFrameLocks noGrp="1"/>
          </p:cNvGraphicFramePr>
          <p:nvPr>
            <p:extLst>
              <p:ext uri="{D42A27DB-BD31-4B8C-83A1-F6EECF244321}">
                <p14:modId xmlns:p14="http://schemas.microsoft.com/office/powerpoint/2010/main" val="2880360103"/>
              </p:ext>
            </p:extLst>
          </p:nvPr>
        </p:nvGraphicFramePr>
        <p:xfrm>
          <a:off x="179512" y="476673"/>
          <a:ext cx="7920880" cy="2664296"/>
        </p:xfrm>
        <a:graphic>
          <a:graphicData uri="http://schemas.openxmlformats.org/drawingml/2006/table">
            <a:tbl>
              <a:tblPr/>
              <a:tblGrid>
                <a:gridCol w="2397736">
                  <a:extLst>
                    <a:ext uri="{9D8B030D-6E8A-4147-A177-3AD203B41FA5}">
                      <a16:colId xmlns:a16="http://schemas.microsoft.com/office/drawing/2014/main" val="20000"/>
                    </a:ext>
                  </a:extLst>
                </a:gridCol>
                <a:gridCol w="1908646">
                  <a:extLst>
                    <a:ext uri="{9D8B030D-6E8A-4147-A177-3AD203B41FA5}">
                      <a16:colId xmlns:a16="http://schemas.microsoft.com/office/drawing/2014/main" val="20001"/>
                    </a:ext>
                  </a:extLst>
                </a:gridCol>
                <a:gridCol w="3614498">
                  <a:extLst>
                    <a:ext uri="{9D8B030D-6E8A-4147-A177-3AD203B41FA5}">
                      <a16:colId xmlns:a16="http://schemas.microsoft.com/office/drawing/2014/main" val="20002"/>
                    </a:ext>
                  </a:extLst>
                </a:gridCol>
              </a:tblGrid>
              <a:tr h="397656">
                <a:tc gridSpan="3">
                  <a:txBody>
                    <a:bodyPr/>
                    <a:lstStyle/>
                    <a:p>
                      <a:pPr algn="ctr" fontAlgn="ctr"/>
                      <a:r>
                        <a:rPr lang="es-AR" sz="1300" b="1" i="0" u="none" strike="noStrike" dirty="0">
                          <a:solidFill>
                            <a:srgbClr val="000000"/>
                          </a:solidFill>
                          <a:effectLst/>
                          <a:latin typeface="Calibri"/>
                        </a:rPr>
                        <a:t>Descripción de Tabla: Pedidos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900405">
                <a:tc gridSpan="3">
                  <a:txBody>
                    <a:bodyPr/>
                    <a:lstStyle/>
                    <a:p>
                      <a:pPr algn="ctr" fontAlgn="ctr"/>
                      <a:r>
                        <a:rPr lang="es-ES" sz="1300" b="0" i="0" u="none" strike="noStrike" dirty="0">
                          <a:solidFill>
                            <a:srgbClr val="000000"/>
                          </a:solidFill>
                          <a:effectLst/>
                          <a:latin typeface="Calibri"/>
                        </a:rPr>
                        <a:t>Tabla dedicada a mostrar los detalles de los pedidos solicitados al CD, el numero del mismo, la tienda la cual lo solicita, el chofer que llevará el mismo, y el interno con el que el chofer mencionado hará el viaje.</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09603">
                <a:tc>
                  <a:txBody>
                    <a:bodyPr/>
                    <a:lstStyle/>
                    <a:p>
                      <a:pPr algn="ctr" fontAlgn="ctr"/>
                      <a:r>
                        <a:rPr lang="es-AR" sz="1300" b="1" i="0" u="none" strike="noStrike" dirty="0">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64158">
                <a:tc>
                  <a:txBody>
                    <a:bodyPr/>
                    <a:lstStyle/>
                    <a:p>
                      <a:pPr algn="ctr" fontAlgn="ctr"/>
                      <a:r>
                        <a:rPr lang="es-AR" sz="1100" b="0" i="0" u="none" strike="noStrike" dirty="0">
                          <a:solidFill>
                            <a:srgbClr val="000000"/>
                          </a:solidFill>
                          <a:effectLst/>
                          <a:latin typeface="Calibri"/>
                        </a:rPr>
                        <a:t>Cod_Pedido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64158">
                <a:tc>
                  <a:txBody>
                    <a:bodyPr/>
                    <a:lstStyle/>
                    <a:p>
                      <a:pPr algn="ctr" fontAlgn="ctr"/>
                      <a:r>
                        <a:rPr lang="es-AR" sz="1100" b="0" i="0" u="none" strike="noStrike">
                          <a:solidFill>
                            <a:srgbClr val="000000"/>
                          </a:solidFill>
                          <a:effectLst/>
                          <a:latin typeface="Calibri"/>
                        </a:rPr>
                        <a:t>Cod_Tienda</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(FK)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64158">
                <a:tc>
                  <a:txBody>
                    <a:bodyPr/>
                    <a:lstStyle/>
                    <a:p>
                      <a:pPr algn="ctr" fontAlgn="ctr"/>
                      <a:r>
                        <a:rPr lang="es-AR" sz="1100" b="0" i="0" u="none" strike="noStrike">
                          <a:solidFill>
                            <a:srgbClr val="000000"/>
                          </a:solidFill>
                          <a:effectLst/>
                          <a:latin typeface="Calibri"/>
                        </a:rPr>
                        <a:t>DNI_Chofer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 </a:t>
                      </a:r>
                      <a:r>
                        <a:rPr lang="es-AR" sz="1100" b="1" i="0" u="none" strike="noStrike" dirty="0">
                          <a:solidFill>
                            <a:srgbClr val="000000"/>
                          </a:solidFill>
                          <a:effectLst/>
                          <a:latin typeface="Calibri"/>
                        </a:rPr>
                        <a:t>(FK)</a:t>
                      </a:r>
                      <a:endParaRPr lang="es-AR" sz="1100" b="0" i="0" u="none" strike="noStrike" dirty="0">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64158">
                <a:tc>
                  <a:txBody>
                    <a:bodyPr/>
                    <a:lstStyle/>
                    <a:p>
                      <a:pPr algn="ctr" fontAlgn="ctr"/>
                      <a:r>
                        <a:rPr lang="es-AR" sz="1100" b="0" i="0" u="none" strike="noStrike">
                          <a:solidFill>
                            <a:srgbClr val="000000"/>
                          </a:solidFill>
                          <a:effectLst/>
                          <a:latin typeface="Calibri"/>
                        </a:rPr>
                        <a:t>Interno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 </a:t>
                      </a:r>
                      <a:r>
                        <a:rPr lang="es-AR" sz="1100" b="1" i="0" u="none" strike="noStrike" dirty="0">
                          <a:solidFill>
                            <a:srgbClr val="000000"/>
                          </a:solidFill>
                          <a:effectLst/>
                          <a:latin typeface="Calibri"/>
                        </a:rPr>
                        <a:t>(FK)</a:t>
                      </a:r>
                      <a:endParaRPr lang="es-AR" sz="1100" b="0" i="0" u="none" strike="noStrike" dirty="0">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7" name="6 Tabla"/>
          <p:cNvGraphicFramePr>
            <a:graphicFrameLocks noGrp="1"/>
          </p:cNvGraphicFramePr>
          <p:nvPr>
            <p:extLst>
              <p:ext uri="{D42A27DB-BD31-4B8C-83A1-F6EECF244321}">
                <p14:modId xmlns:p14="http://schemas.microsoft.com/office/powerpoint/2010/main" val="2371447101"/>
              </p:ext>
            </p:extLst>
          </p:nvPr>
        </p:nvGraphicFramePr>
        <p:xfrm>
          <a:off x="179512" y="4005064"/>
          <a:ext cx="7920880" cy="1872208"/>
        </p:xfrm>
        <a:graphic>
          <a:graphicData uri="http://schemas.openxmlformats.org/drawingml/2006/table">
            <a:tbl>
              <a:tblPr/>
              <a:tblGrid>
                <a:gridCol w="2397736">
                  <a:extLst>
                    <a:ext uri="{9D8B030D-6E8A-4147-A177-3AD203B41FA5}">
                      <a16:colId xmlns:a16="http://schemas.microsoft.com/office/drawing/2014/main" val="20000"/>
                    </a:ext>
                  </a:extLst>
                </a:gridCol>
                <a:gridCol w="1908646">
                  <a:extLst>
                    <a:ext uri="{9D8B030D-6E8A-4147-A177-3AD203B41FA5}">
                      <a16:colId xmlns:a16="http://schemas.microsoft.com/office/drawing/2014/main" val="20001"/>
                    </a:ext>
                  </a:extLst>
                </a:gridCol>
                <a:gridCol w="3614498">
                  <a:extLst>
                    <a:ext uri="{9D8B030D-6E8A-4147-A177-3AD203B41FA5}">
                      <a16:colId xmlns:a16="http://schemas.microsoft.com/office/drawing/2014/main" val="20002"/>
                    </a:ext>
                  </a:extLst>
                </a:gridCol>
              </a:tblGrid>
              <a:tr h="481818">
                <a:tc gridSpan="3">
                  <a:txBody>
                    <a:bodyPr/>
                    <a:lstStyle/>
                    <a:p>
                      <a:pPr algn="ctr" fontAlgn="ctr"/>
                      <a:r>
                        <a:rPr lang="es-AR" sz="1300" b="1" i="0" u="none" strike="noStrike" dirty="0">
                          <a:solidFill>
                            <a:srgbClr val="000000"/>
                          </a:solidFill>
                          <a:effectLst/>
                          <a:latin typeface="Calibri"/>
                        </a:rPr>
                        <a:t>Descripción de Tabla: Tienda</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375130">
                <a:tc gridSpan="3">
                  <a:txBody>
                    <a:bodyPr/>
                    <a:lstStyle/>
                    <a:p>
                      <a:pPr algn="ctr" fontAlgn="ctr"/>
                      <a:r>
                        <a:rPr lang="es-ES" sz="1300" b="0" i="0" u="none" strike="noStrike">
                          <a:solidFill>
                            <a:srgbClr val="000000"/>
                          </a:solidFill>
                          <a:effectLst/>
                          <a:latin typeface="Calibri"/>
                        </a:rPr>
                        <a:t>Almacenamiento de datos de las tiendas, su codigo designado y ubicación.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75130">
                <a:tc>
                  <a:txBody>
                    <a:bodyPr/>
                    <a:lstStyle/>
                    <a:p>
                      <a:pPr algn="ctr" fontAlgn="ctr"/>
                      <a:r>
                        <a:rPr lang="es-AR" sz="1300" b="1" i="0" u="none" strike="noStrike">
                          <a:solidFill>
                            <a:srgbClr val="000000"/>
                          </a:solidFill>
                          <a:effectLst/>
                          <a:latin typeface="Calibri"/>
                        </a:rPr>
                        <a:t>Campos/Tienda</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320065">
                <a:tc>
                  <a:txBody>
                    <a:bodyPr/>
                    <a:lstStyle/>
                    <a:p>
                      <a:pPr algn="ctr" fontAlgn="ctr"/>
                      <a:r>
                        <a:rPr lang="es-AR" sz="1100" b="0" i="0" u="none" strike="noStrike">
                          <a:solidFill>
                            <a:srgbClr val="000000"/>
                          </a:solidFill>
                          <a:effectLst/>
                          <a:latin typeface="Calibri"/>
                        </a:rPr>
                        <a:t>Cod_Tienda</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0065">
                <a:tc>
                  <a:txBody>
                    <a:bodyPr/>
                    <a:lstStyle/>
                    <a:p>
                      <a:pPr algn="ctr" fontAlgn="ctr"/>
                      <a:r>
                        <a:rPr lang="es-AR" sz="1100" b="0" i="0" u="none" strike="noStrike" dirty="0">
                          <a:solidFill>
                            <a:srgbClr val="000000"/>
                          </a:solidFill>
                          <a:effectLst/>
                          <a:latin typeface="Calibri"/>
                        </a:rPr>
                        <a:t>Ubicación</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VARCHAR(50)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466928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2 Tabla"/>
          <p:cNvGraphicFramePr>
            <a:graphicFrameLocks noGrp="1"/>
          </p:cNvGraphicFramePr>
          <p:nvPr>
            <p:extLst>
              <p:ext uri="{D42A27DB-BD31-4B8C-83A1-F6EECF244321}">
                <p14:modId xmlns:p14="http://schemas.microsoft.com/office/powerpoint/2010/main" val="154471424"/>
              </p:ext>
            </p:extLst>
          </p:nvPr>
        </p:nvGraphicFramePr>
        <p:xfrm>
          <a:off x="179512" y="404664"/>
          <a:ext cx="7848872" cy="2520280"/>
        </p:xfrm>
        <a:graphic>
          <a:graphicData uri="http://schemas.openxmlformats.org/drawingml/2006/table">
            <a:tbl>
              <a:tblPr/>
              <a:tblGrid>
                <a:gridCol w="2375939">
                  <a:extLst>
                    <a:ext uri="{9D8B030D-6E8A-4147-A177-3AD203B41FA5}">
                      <a16:colId xmlns:a16="http://schemas.microsoft.com/office/drawing/2014/main" val="20000"/>
                    </a:ext>
                  </a:extLst>
                </a:gridCol>
                <a:gridCol w="1891294">
                  <a:extLst>
                    <a:ext uri="{9D8B030D-6E8A-4147-A177-3AD203B41FA5}">
                      <a16:colId xmlns:a16="http://schemas.microsoft.com/office/drawing/2014/main" val="20001"/>
                    </a:ext>
                  </a:extLst>
                </a:gridCol>
                <a:gridCol w="3581639">
                  <a:extLst>
                    <a:ext uri="{9D8B030D-6E8A-4147-A177-3AD203B41FA5}">
                      <a16:colId xmlns:a16="http://schemas.microsoft.com/office/drawing/2014/main" val="20002"/>
                    </a:ext>
                  </a:extLst>
                </a:gridCol>
              </a:tblGrid>
              <a:tr h="423069">
                <a:tc gridSpan="3">
                  <a:txBody>
                    <a:bodyPr/>
                    <a:lstStyle/>
                    <a:p>
                      <a:pPr algn="ctr" fontAlgn="ctr"/>
                      <a:r>
                        <a:rPr lang="es-AR" sz="1300" b="1" i="0" u="none" strike="noStrike" dirty="0">
                          <a:solidFill>
                            <a:srgbClr val="000000"/>
                          </a:solidFill>
                          <a:effectLst/>
                          <a:latin typeface="Calibri"/>
                        </a:rPr>
                        <a:t>Descripción de Tabla: Camiones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643669">
                <a:tc gridSpan="3">
                  <a:txBody>
                    <a:bodyPr/>
                    <a:lstStyle/>
                    <a:p>
                      <a:pPr algn="ctr" fontAlgn="ctr"/>
                      <a:r>
                        <a:rPr lang="es-ES" sz="1300" b="0" i="0" u="none" strike="noStrike" dirty="0">
                          <a:solidFill>
                            <a:srgbClr val="000000"/>
                          </a:solidFill>
                          <a:effectLst/>
                          <a:latin typeface="Calibri"/>
                        </a:rPr>
                        <a:t>Almacenamiento de datos de los camiones utilizados para los viajes a tiendas, </a:t>
                      </a:r>
                      <a:r>
                        <a:rPr lang="es-ES" sz="1300" b="0" i="0" u="none" strike="noStrike" dirty="0" err="1">
                          <a:solidFill>
                            <a:srgbClr val="000000"/>
                          </a:solidFill>
                          <a:effectLst/>
                          <a:latin typeface="Calibri"/>
                        </a:rPr>
                        <a:t>codigo</a:t>
                      </a:r>
                      <a:r>
                        <a:rPr lang="es-ES" sz="1300" b="0" i="0" u="none" strike="noStrike" dirty="0">
                          <a:solidFill>
                            <a:srgbClr val="000000"/>
                          </a:solidFill>
                          <a:effectLst/>
                          <a:latin typeface="Calibri"/>
                        </a:rPr>
                        <a:t> interno, patente, modelo del </a:t>
                      </a:r>
                      <a:r>
                        <a:rPr lang="es-ES" sz="1300" b="0" i="0" u="none" strike="noStrike" dirty="0" err="1">
                          <a:solidFill>
                            <a:srgbClr val="000000"/>
                          </a:solidFill>
                          <a:effectLst/>
                          <a:latin typeface="Calibri"/>
                        </a:rPr>
                        <a:t>vehiculo</a:t>
                      </a:r>
                      <a:r>
                        <a:rPr lang="es-ES" sz="1300" b="0" i="0" u="none" strike="noStrike" dirty="0">
                          <a:solidFill>
                            <a:srgbClr val="000000"/>
                          </a:solidFill>
                          <a:effectLst/>
                          <a:latin typeface="Calibri"/>
                        </a:rPr>
                        <a:t> y año de fabricación.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29390">
                <a:tc>
                  <a:txBody>
                    <a:bodyPr/>
                    <a:lstStyle/>
                    <a:p>
                      <a:pPr algn="ctr" fontAlgn="ctr"/>
                      <a:r>
                        <a:rPr lang="es-AR" sz="1300" b="1" i="0" u="none" strike="noStrike">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81038">
                <a:tc>
                  <a:txBody>
                    <a:bodyPr/>
                    <a:lstStyle/>
                    <a:p>
                      <a:pPr algn="ctr" fontAlgn="ctr"/>
                      <a:r>
                        <a:rPr lang="es-AR" sz="1100" b="0" i="0" u="none" strike="noStrike">
                          <a:solidFill>
                            <a:srgbClr val="000000"/>
                          </a:solidFill>
                          <a:effectLst/>
                          <a:latin typeface="Calibri"/>
                        </a:rPr>
                        <a:t>Num_Interno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81038">
                <a:tc>
                  <a:txBody>
                    <a:bodyPr/>
                    <a:lstStyle/>
                    <a:p>
                      <a:pPr algn="ctr" fontAlgn="ctr"/>
                      <a:r>
                        <a:rPr lang="es-AR" sz="1100" b="0" i="0" u="none" strike="noStrike">
                          <a:solidFill>
                            <a:srgbClr val="000000"/>
                          </a:solidFill>
                          <a:effectLst/>
                          <a:latin typeface="Calibri"/>
                        </a:rPr>
                        <a:t>Patente</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VARCHAR(20)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81038">
                <a:tc>
                  <a:txBody>
                    <a:bodyPr/>
                    <a:lstStyle/>
                    <a:p>
                      <a:pPr algn="ctr" fontAlgn="ctr"/>
                      <a:r>
                        <a:rPr lang="es-AR" sz="1100" b="0" i="0" u="none" strike="noStrike">
                          <a:solidFill>
                            <a:srgbClr val="000000"/>
                          </a:solidFill>
                          <a:effectLst/>
                          <a:latin typeface="Calibri"/>
                        </a:rPr>
                        <a:t>Modelo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VARCHAR(60)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81038">
                <a:tc>
                  <a:txBody>
                    <a:bodyPr/>
                    <a:lstStyle/>
                    <a:p>
                      <a:pPr algn="ctr" fontAlgn="ctr"/>
                      <a:r>
                        <a:rPr lang="es-AR" sz="1100" b="0" i="0" u="none" strike="noStrike">
                          <a:solidFill>
                            <a:srgbClr val="000000"/>
                          </a:solidFill>
                          <a:effectLst/>
                          <a:latin typeface="Calibri"/>
                        </a:rPr>
                        <a:t>Año</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aphicFrame>
        <p:nvGraphicFramePr>
          <p:cNvPr id="7" name="6 Tabla"/>
          <p:cNvGraphicFramePr>
            <a:graphicFrameLocks noGrp="1"/>
          </p:cNvGraphicFramePr>
          <p:nvPr>
            <p:extLst>
              <p:ext uri="{D42A27DB-BD31-4B8C-83A1-F6EECF244321}">
                <p14:modId xmlns:p14="http://schemas.microsoft.com/office/powerpoint/2010/main" val="2967728272"/>
              </p:ext>
            </p:extLst>
          </p:nvPr>
        </p:nvGraphicFramePr>
        <p:xfrm>
          <a:off x="179512" y="3573016"/>
          <a:ext cx="7848872" cy="2275700"/>
        </p:xfrm>
        <a:graphic>
          <a:graphicData uri="http://schemas.openxmlformats.org/drawingml/2006/table">
            <a:tbl>
              <a:tblPr/>
              <a:tblGrid>
                <a:gridCol w="2375939">
                  <a:extLst>
                    <a:ext uri="{9D8B030D-6E8A-4147-A177-3AD203B41FA5}">
                      <a16:colId xmlns:a16="http://schemas.microsoft.com/office/drawing/2014/main" val="20000"/>
                    </a:ext>
                  </a:extLst>
                </a:gridCol>
                <a:gridCol w="1891294">
                  <a:extLst>
                    <a:ext uri="{9D8B030D-6E8A-4147-A177-3AD203B41FA5}">
                      <a16:colId xmlns:a16="http://schemas.microsoft.com/office/drawing/2014/main" val="20001"/>
                    </a:ext>
                  </a:extLst>
                </a:gridCol>
                <a:gridCol w="3581639">
                  <a:extLst>
                    <a:ext uri="{9D8B030D-6E8A-4147-A177-3AD203B41FA5}">
                      <a16:colId xmlns:a16="http://schemas.microsoft.com/office/drawing/2014/main" val="20002"/>
                    </a:ext>
                  </a:extLst>
                </a:gridCol>
              </a:tblGrid>
              <a:tr h="429957">
                <a:tc gridSpan="3">
                  <a:txBody>
                    <a:bodyPr/>
                    <a:lstStyle/>
                    <a:p>
                      <a:pPr algn="ctr" fontAlgn="ctr"/>
                      <a:r>
                        <a:rPr lang="es-AR" sz="1300" b="1" i="0" u="none" strike="noStrike" dirty="0">
                          <a:solidFill>
                            <a:srgbClr val="000000"/>
                          </a:solidFill>
                          <a:effectLst/>
                          <a:latin typeface="Calibri"/>
                        </a:rPr>
                        <a:t>Descripción de Tabla: Choferes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4BD97"/>
                    </a:solidFill>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0"/>
                  </a:ext>
                </a:extLst>
              </a:tr>
              <a:tr h="654149">
                <a:tc gridSpan="3">
                  <a:txBody>
                    <a:bodyPr/>
                    <a:lstStyle/>
                    <a:p>
                      <a:pPr algn="ctr" fontAlgn="ctr"/>
                      <a:r>
                        <a:rPr lang="es-ES" sz="1300" b="0" i="0" u="none" strike="noStrike">
                          <a:solidFill>
                            <a:srgbClr val="000000"/>
                          </a:solidFill>
                          <a:effectLst/>
                          <a:latin typeface="Calibri"/>
                        </a:rPr>
                        <a:t>Almacenamiento de datos de los choferes que realizan los viajes a tiendas, su DNI, nombre y apellido.</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AR"/>
                    </a:p>
                  </a:txBody>
                  <a:tcPr/>
                </a:tc>
                <a:tc hMerge="1">
                  <a:txBody>
                    <a:bodyPr/>
                    <a:lstStyle/>
                    <a:p>
                      <a:endParaRPr lang="es-AR"/>
                    </a:p>
                  </a:txBody>
                  <a:tcPr/>
                </a:tc>
                <a:extLst>
                  <a:ext uri="{0D108BD9-81ED-4DB2-BD59-A6C34878D82A}">
                    <a16:rowId xmlns:a16="http://schemas.microsoft.com/office/drawing/2014/main" val="10001"/>
                  </a:ext>
                </a:extLst>
              </a:tr>
              <a:tr h="334752">
                <a:tc>
                  <a:txBody>
                    <a:bodyPr/>
                    <a:lstStyle/>
                    <a:p>
                      <a:pPr algn="ctr" fontAlgn="ctr"/>
                      <a:r>
                        <a:rPr lang="es-AR" sz="1300" b="1" i="0" u="none" strike="noStrike">
                          <a:solidFill>
                            <a:srgbClr val="000000"/>
                          </a:solidFill>
                          <a:effectLst/>
                          <a:latin typeface="Calibri"/>
                        </a:rPr>
                        <a:t>Campos</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Tipo de Dato</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tc>
                  <a:txBody>
                    <a:bodyPr/>
                    <a:lstStyle/>
                    <a:p>
                      <a:pPr algn="ctr" fontAlgn="ctr"/>
                      <a:r>
                        <a:rPr lang="es-AR" sz="1300" b="1" i="0" u="none" strike="noStrike">
                          <a:solidFill>
                            <a:srgbClr val="000000"/>
                          </a:solidFill>
                          <a:effectLst/>
                          <a:latin typeface="Calibri"/>
                        </a:rPr>
                        <a:t>Caracteristica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5B3D7"/>
                    </a:solidFill>
                  </a:tcPr>
                </a:tc>
                <a:extLst>
                  <a:ext uri="{0D108BD9-81ED-4DB2-BD59-A6C34878D82A}">
                    <a16:rowId xmlns:a16="http://schemas.microsoft.com/office/drawing/2014/main" val="10002"/>
                  </a:ext>
                </a:extLst>
              </a:tr>
              <a:tr h="285614">
                <a:tc>
                  <a:txBody>
                    <a:bodyPr/>
                    <a:lstStyle/>
                    <a:p>
                      <a:pPr algn="ctr" fontAlgn="ctr"/>
                      <a:r>
                        <a:rPr lang="es-AR" sz="1100" b="0" i="0" u="none" strike="noStrike">
                          <a:solidFill>
                            <a:srgbClr val="000000"/>
                          </a:solidFill>
                          <a:effectLst/>
                          <a:latin typeface="Calibri"/>
                        </a:rPr>
                        <a:t>DNI_Chofer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INT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 </a:t>
                      </a:r>
                      <a:r>
                        <a:rPr lang="es-AR" sz="1100" b="1" i="0" u="none" strike="noStrike">
                          <a:solidFill>
                            <a:srgbClr val="000000"/>
                          </a:solidFill>
                          <a:effectLst/>
                          <a:latin typeface="Calibri"/>
                        </a:rPr>
                        <a:t>(PK)</a:t>
                      </a:r>
                      <a:endParaRPr lang="es-AR" sz="1100" b="0" i="0" u="none" strike="noStrike">
                        <a:solidFill>
                          <a:srgbClr val="000000"/>
                        </a:solidFill>
                        <a:effectLst/>
                        <a:latin typeface="Calibri"/>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85614">
                <a:tc>
                  <a:txBody>
                    <a:bodyPr/>
                    <a:lstStyle/>
                    <a:p>
                      <a:pPr algn="ctr" fontAlgn="ctr"/>
                      <a:r>
                        <a:rPr lang="es-AR" sz="1100" b="0" i="0" u="none" strike="noStrike">
                          <a:solidFill>
                            <a:srgbClr val="000000"/>
                          </a:solidFill>
                          <a:effectLst/>
                          <a:latin typeface="Calibri"/>
                        </a:rPr>
                        <a:t>Nombre_chofer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VARCHAR(30)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AR" sz="1100" b="0" i="0" u="none" strike="noStrike">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85614">
                <a:tc>
                  <a:txBody>
                    <a:bodyPr/>
                    <a:lstStyle/>
                    <a:p>
                      <a:pPr algn="ctr" fontAlgn="ctr"/>
                      <a:r>
                        <a:rPr lang="es-AR" sz="1100" b="0" i="0" u="none" strike="noStrike">
                          <a:solidFill>
                            <a:srgbClr val="000000"/>
                          </a:solidFill>
                          <a:effectLst/>
                          <a:latin typeface="Calibri"/>
                        </a:rPr>
                        <a:t>Apellido_chofer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VARCHAR(30)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s-AR" sz="1100" b="0" i="0" u="none" strike="noStrike" dirty="0">
                          <a:solidFill>
                            <a:srgbClr val="000000"/>
                          </a:solidFill>
                          <a:effectLst/>
                          <a:latin typeface="Calibri"/>
                        </a:rPr>
                        <a:t>NOT NULL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13336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68F5F3BC-2188-4F83-B4B3-A05BC14040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78"/>
            <a:ext cx="9180836" cy="6863678"/>
          </a:xfrm>
          <a:prstGeom prst="rect">
            <a:avLst/>
          </a:prstGeom>
        </p:spPr>
      </p:pic>
      <p:pic>
        <p:nvPicPr>
          <p:cNvPr id="4" name="Imagen 3">
            <a:extLst>
              <a:ext uri="{FF2B5EF4-FFF2-40B4-BE49-F238E27FC236}">
                <a16:creationId xmlns:a16="http://schemas.microsoft.com/office/drawing/2014/main" id="{8B24315E-8C8D-4810-915A-48216E1EF5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20872452">
            <a:off x="295669" y="4546659"/>
            <a:ext cx="1934039" cy="1934039"/>
          </a:xfrm>
          <a:prstGeom prst="rect">
            <a:avLst/>
          </a:prstGeom>
        </p:spPr>
      </p:pic>
      <p:pic>
        <p:nvPicPr>
          <p:cNvPr id="6" name="Imagen 5">
            <a:extLst>
              <a:ext uri="{FF2B5EF4-FFF2-40B4-BE49-F238E27FC236}">
                <a16:creationId xmlns:a16="http://schemas.microsoft.com/office/drawing/2014/main" id="{91D06B5E-6D97-46EC-8901-A5B21632ECA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18967" y="-5678"/>
            <a:ext cx="1934039" cy="1934039"/>
          </a:xfrm>
          <a:prstGeom prst="rect">
            <a:avLst/>
          </a:prstGeom>
        </p:spPr>
      </p:pic>
      <p:sp>
        <p:nvSpPr>
          <p:cNvPr id="7" name="Rectángulo 6">
            <a:extLst>
              <a:ext uri="{FF2B5EF4-FFF2-40B4-BE49-F238E27FC236}">
                <a16:creationId xmlns:a16="http://schemas.microsoft.com/office/drawing/2014/main" id="{FF21129A-3560-40C7-B107-E3A16BE2BBF7}"/>
              </a:ext>
            </a:extLst>
          </p:cNvPr>
          <p:cNvSpPr/>
          <p:nvPr/>
        </p:nvSpPr>
        <p:spPr>
          <a:xfrm>
            <a:off x="2040036" y="961341"/>
            <a:ext cx="4784590" cy="4032448"/>
          </a:xfrm>
          <a:custGeom>
            <a:avLst/>
            <a:gdLst>
              <a:gd name="connsiteX0" fmla="*/ 0 w 4784590"/>
              <a:gd name="connsiteY0" fmla="*/ 0 h 4032448"/>
              <a:gd name="connsiteX1" fmla="*/ 598074 w 4784590"/>
              <a:gd name="connsiteY1" fmla="*/ 0 h 4032448"/>
              <a:gd name="connsiteX2" fmla="*/ 1291839 w 4784590"/>
              <a:gd name="connsiteY2" fmla="*/ 0 h 4032448"/>
              <a:gd name="connsiteX3" fmla="*/ 1842067 w 4784590"/>
              <a:gd name="connsiteY3" fmla="*/ 0 h 4032448"/>
              <a:gd name="connsiteX4" fmla="*/ 2392295 w 4784590"/>
              <a:gd name="connsiteY4" fmla="*/ 0 h 4032448"/>
              <a:gd name="connsiteX5" fmla="*/ 2942523 w 4784590"/>
              <a:gd name="connsiteY5" fmla="*/ 0 h 4032448"/>
              <a:gd name="connsiteX6" fmla="*/ 3636288 w 4784590"/>
              <a:gd name="connsiteY6" fmla="*/ 0 h 4032448"/>
              <a:gd name="connsiteX7" fmla="*/ 4090824 w 4784590"/>
              <a:gd name="connsiteY7" fmla="*/ 0 h 4032448"/>
              <a:gd name="connsiteX8" fmla="*/ 4784590 w 4784590"/>
              <a:gd name="connsiteY8" fmla="*/ 0 h 4032448"/>
              <a:gd name="connsiteX9" fmla="*/ 4784590 w 4784590"/>
              <a:gd name="connsiteY9" fmla="*/ 495415 h 4032448"/>
              <a:gd name="connsiteX10" fmla="*/ 4784590 w 4784590"/>
              <a:gd name="connsiteY10" fmla="*/ 1031155 h 4032448"/>
              <a:gd name="connsiteX11" fmla="*/ 4784590 w 4784590"/>
              <a:gd name="connsiteY11" fmla="*/ 1486245 h 4032448"/>
              <a:gd name="connsiteX12" fmla="*/ 4784590 w 4784590"/>
              <a:gd name="connsiteY12" fmla="*/ 1981660 h 4032448"/>
              <a:gd name="connsiteX13" fmla="*/ 4784590 w 4784590"/>
              <a:gd name="connsiteY13" fmla="*/ 2436751 h 4032448"/>
              <a:gd name="connsiteX14" fmla="*/ 4784590 w 4784590"/>
              <a:gd name="connsiteY14" fmla="*/ 2932166 h 4032448"/>
              <a:gd name="connsiteX15" fmla="*/ 4784590 w 4784590"/>
              <a:gd name="connsiteY15" fmla="*/ 4032448 h 4032448"/>
              <a:gd name="connsiteX16" fmla="*/ 4138670 w 4784590"/>
              <a:gd name="connsiteY16" fmla="*/ 4032448 h 4032448"/>
              <a:gd name="connsiteX17" fmla="*/ 3636288 w 4784590"/>
              <a:gd name="connsiteY17" fmla="*/ 4032448 h 4032448"/>
              <a:gd name="connsiteX18" fmla="*/ 3133906 w 4784590"/>
              <a:gd name="connsiteY18" fmla="*/ 4032448 h 4032448"/>
              <a:gd name="connsiteX19" fmla="*/ 2583679 w 4784590"/>
              <a:gd name="connsiteY19" fmla="*/ 4032448 h 4032448"/>
              <a:gd name="connsiteX20" fmla="*/ 2081297 w 4784590"/>
              <a:gd name="connsiteY20" fmla="*/ 4032448 h 4032448"/>
              <a:gd name="connsiteX21" fmla="*/ 1483223 w 4784590"/>
              <a:gd name="connsiteY21" fmla="*/ 4032448 h 4032448"/>
              <a:gd name="connsiteX22" fmla="*/ 980841 w 4784590"/>
              <a:gd name="connsiteY22" fmla="*/ 4032448 h 4032448"/>
              <a:gd name="connsiteX23" fmla="*/ 0 w 4784590"/>
              <a:gd name="connsiteY23" fmla="*/ 4032448 h 4032448"/>
              <a:gd name="connsiteX24" fmla="*/ 0 w 4784590"/>
              <a:gd name="connsiteY24" fmla="*/ 3496708 h 4032448"/>
              <a:gd name="connsiteX25" fmla="*/ 0 w 4784590"/>
              <a:gd name="connsiteY25" fmla="*/ 2839996 h 4032448"/>
              <a:gd name="connsiteX26" fmla="*/ 0 w 4784590"/>
              <a:gd name="connsiteY26" fmla="*/ 2263932 h 4032448"/>
              <a:gd name="connsiteX27" fmla="*/ 0 w 4784590"/>
              <a:gd name="connsiteY27" fmla="*/ 1808841 h 4032448"/>
              <a:gd name="connsiteX28" fmla="*/ 0 w 4784590"/>
              <a:gd name="connsiteY28" fmla="*/ 1353750 h 4032448"/>
              <a:gd name="connsiteX29" fmla="*/ 0 w 4784590"/>
              <a:gd name="connsiteY29" fmla="*/ 818011 h 4032448"/>
              <a:gd name="connsiteX30" fmla="*/ 0 w 4784590"/>
              <a:gd name="connsiteY30" fmla="*/ 0 h 403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784590" h="4032448" fill="none" extrusionOk="0">
                <a:moveTo>
                  <a:pt x="0" y="0"/>
                </a:moveTo>
                <a:cubicBezTo>
                  <a:pt x="290580" y="-23122"/>
                  <a:pt x="438074" y="34500"/>
                  <a:pt x="598074" y="0"/>
                </a:cubicBezTo>
                <a:cubicBezTo>
                  <a:pt x="758074" y="-34500"/>
                  <a:pt x="1034785" y="28598"/>
                  <a:pt x="1291839" y="0"/>
                </a:cubicBezTo>
                <a:cubicBezTo>
                  <a:pt x="1548893" y="-28598"/>
                  <a:pt x="1588097" y="17466"/>
                  <a:pt x="1842067" y="0"/>
                </a:cubicBezTo>
                <a:cubicBezTo>
                  <a:pt x="2096037" y="-17466"/>
                  <a:pt x="2135749" y="49834"/>
                  <a:pt x="2392295" y="0"/>
                </a:cubicBezTo>
                <a:cubicBezTo>
                  <a:pt x="2648841" y="-49834"/>
                  <a:pt x="2810718" y="11854"/>
                  <a:pt x="2942523" y="0"/>
                </a:cubicBezTo>
                <a:cubicBezTo>
                  <a:pt x="3074328" y="-11854"/>
                  <a:pt x="3347921" y="11298"/>
                  <a:pt x="3636288" y="0"/>
                </a:cubicBezTo>
                <a:cubicBezTo>
                  <a:pt x="3924655" y="-11298"/>
                  <a:pt x="3865602" y="33726"/>
                  <a:pt x="4090824" y="0"/>
                </a:cubicBezTo>
                <a:cubicBezTo>
                  <a:pt x="4316046" y="-33726"/>
                  <a:pt x="4502639" y="39786"/>
                  <a:pt x="4784590" y="0"/>
                </a:cubicBezTo>
                <a:cubicBezTo>
                  <a:pt x="4810869" y="172479"/>
                  <a:pt x="4733436" y="394308"/>
                  <a:pt x="4784590" y="495415"/>
                </a:cubicBezTo>
                <a:cubicBezTo>
                  <a:pt x="4835744" y="596523"/>
                  <a:pt x="4775957" y="894304"/>
                  <a:pt x="4784590" y="1031155"/>
                </a:cubicBezTo>
                <a:cubicBezTo>
                  <a:pt x="4793223" y="1168006"/>
                  <a:pt x="4773707" y="1267770"/>
                  <a:pt x="4784590" y="1486245"/>
                </a:cubicBezTo>
                <a:cubicBezTo>
                  <a:pt x="4795473" y="1704720"/>
                  <a:pt x="4726300" y="1760920"/>
                  <a:pt x="4784590" y="1981660"/>
                </a:cubicBezTo>
                <a:cubicBezTo>
                  <a:pt x="4842880" y="2202401"/>
                  <a:pt x="4742520" y="2332099"/>
                  <a:pt x="4784590" y="2436751"/>
                </a:cubicBezTo>
                <a:cubicBezTo>
                  <a:pt x="4826660" y="2541403"/>
                  <a:pt x="4763302" y="2687474"/>
                  <a:pt x="4784590" y="2932166"/>
                </a:cubicBezTo>
                <a:cubicBezTo>
                  <a:pt x="4805878" y="3176859"/>
                  <a:pt x="4764269" y="3545535"/>
                  <a:pt x="4784590" y="4032448"/>
                </a:cubicBezTo>
                <a:cubicBezTo>
                  <a:pt x="4543383" y="4043115"/>
                  <a:pt x="4284759" y="4015620"/>
                  <a:pt x="4138670" y="4032448"/>
                </a:cubicBezTo>
                <a:cubicBezTo>
                  <a:pt x="3992581" y="4049276"/>
                  <a:pt x="3851644" y="4022222"/>
                  <a:pt x="3636288" y="4032448"/>
                </a:cubicBezTo>
                <a:cubicBezTo>
                  <a:pt x="3420932" y="4042674"/>
                  <a:pt x="3274281" y="3975523"/>
                  <a:pt x="3133906" y="4032448"/>
                </a:cubicBezTo>
                <a:cubicBezTo>
                  <a:pt x="2993531" y="4089373"/>
                  <a:pt x="2729137" y="4009241"/>
                  <a:pt x="2583679" y="4032448"/>
                </a:cubicBezTo>
                <a:cubicBezTo>
                  <a:pt x="2438221" y="4055655"/>
                  <a:pt x="2206253" y="4022029"/>
                  <a:pt x="2081297" y="4032448"/>
                </a:cubicBezTo>
                <a:cubicBezTo>
                  <a:pt x="1956341" y="4042867"/>
                  <a:pt x="1774997" y="4014001"/>
                  <a:pt x="1483223" y="4032448"/>
                </a:cubicBezTo>
                <a:cubicBezTo>
                  <a:pt x="1191449" y="4050895"/>
                  <a:pt x="1139745" y="4020387"/>
                  <a:pt x="980841" y="4032448"/>
                </a:cubicBezTo>
                <a:cubicBezTo>
                  <a:pt x="821937" y="4044509"/>
                  <a:pt x="299925" y="3995911"/>
                  <a:pt x="0" y="4032448"/>
                </a:cubicBezTo>
                <a:cubicBezTo>
                  <a:pt x="-64121" y="3880868"/>
                  <a:pt x="63033" y="3705494"/>
                  <a:pt x="0" y="3496708"/>
                </a:cubicBezTo>
                <a:cubicBezTo>
                  <a:pt x="-63033" y="3287922"/>
                  <a:pt x="40866" y="3059035"/>
                  <a:pt x="0" y="2839996"/>
                </a:cubicBezTo>
                <a:cubicBezTo>
                  <a:pt x="-40866" y="2620957"/>
                  <a:pt x="57808" y="2420957"/>
                  <a:pt x="0" y="2263932"/>
                </a:cubicBezTo>
                <a:cubicBezTo>
                  <a:pt x="-57808" y="2106907"/>
                  <a:pt x="1397" y="1995569"/>
                  <a:pt x="0" y="1808841"/>
                </a:cubicBezTo>
                <a:cubicBezTo>
                  <a:pt x="-1397" y="1622113"/>
                  <a:pt x="38956" y="1469674"/>
                  <a:pt x="0" y="1353750"/>
                </a:cubicBezTo>
                <a:cubicBezTo>
                  <a:pt x="-38956" y="1237826"/>
                  <a:pt x="61920" y="1019468"/>
                  <a:pt x="0" y="818011"/>
                </a:cubicBezTo>
                <a:cubicBezTo>
                  <a:pt x="-61920" y="616554"/>
                  <a:pt x="22070" y="295564"/>
                  <a:pt x="0" y="0"/>
                </a:cubicBezTo>
                <a:close/>
              </a:path>
              <a:path w="4784590" h="4032448" stroke="0" extrusionOk="0">
                <a:moveTo>
                  <a:pt x="0" y="0"/>
                </a:moveTo>
                <a:cubicBezTo>
                  <a:pt x="227113" y="-47013"/>
                  <a:pt x="400741" y="36545"/>
                  <a:pt x="645920" y="0"/>
                </a:cubicBezTo>
                <a:cubicBezTo>
                  <a:pt x="891099" y="-36545"/>
                  <a:pt x="1150090" y="1699"/>
                  <a:pt x="1291839" y="0"/>
                </a:cubicBezTo>
                <a:cubicBezTo>
                  <a:pt x="1433588" y="-1699"/>
                  <a:pt x="1622969" y="9980"/>
                  <a:pt x="1889913" y="0"/>
                </a:cubicBezTo>
                <a:cubicBezTo>
                  <a:pt x="2156857" y="-9980"/>
                  <a:pt x="2162844" y="12574"/>
                  <a:pt x="2392295" y="0"/>
                </a:cubicBezTo>
                <a:cubicBezTo>
                  <a:pt x="2621746" y="-12574"/>
                  <a:pt x="2706738" y="16348"/>
                  <a:pt x="2846831" y="0"/>
                </a:cubicBezTo>
                <a:cubicBezTo>
                  <a:pt x="2986924" y="-16348"/>
                  <a:pt x="3252028" y="16585"/>
                  <a:pt x="3397059" y="0"/>
                </a:cubicBezTo>
                <a:cubicBezTo>
                  <a:pt x="3542090" y="-16585"/>
                  <a:pt x="3769977" y="2370"/>
                  <a:pt x="4042979" y="0"/>
                </a:cubicBezTo>
                <a:cubicBezTo>
                  <a:pt x="4315981" y="-2370"/>
                  <a:pt x="4540990" y="55963"/>
                  <a:pt x="4784590" y="0"/>
                </a:cubicBezTo>
                <a:cubicBezTo>
                  <a:pt x="4829753" y="306623"/>
                  <a:pt x="4761521" y="383850"/>
                  <a:pt x="4784590" y="616388"/>
                </a:cubicBezTo>
                <a:cubicBezTo>
                  <a:pt x="4807659" y="848926"/>
                  <a:pt x="4711245" y="968931"/>
                  <a:pt x="4784590" y="1273101"/>
                </a:cubicBezTo>
                <a:cubicBezTo>
                  <a:pt x="4857935" y="1577271"/>
                  <a:pt x="4751034" y="1548152"/>
                  <a:pt x="4784590" y="1808841"/>
                </a:cubicBezTo>
                <a:cubicBezTo>
                  <a:pt x="4818146" y="2069530"/>
                  <a:pt x="4715914" y="2192362"/>
                  <a:pt x="4784590" y="2425229"/>
                </a:cubicBezTo>
                <a:cubicBezTo>
                  <a:pt x="4853266" y="2658096"/>
                  <a:pt x="4730789" y="2710173"/>
                  <a:pt x="4784590" y="2920644"/>
                </a:cubicBezTo>
                <a:cubicBezTo>
                  <a:pt x="4838391" y="3131115"/>
                  <a:pt x="4778742" y="3296368"/>
                  <a:pt x="4784590" y="3537033"/>
                </a:cubicBezTo>
                <a:cubicBezTo>
                  <a:pt x="4790438" y="3777698"/>
                  <a:pt x="4746109" y="3847205"/>
                  <a:pt x="4784590" y="4032448"/>
                </a:cubicBezTo>
                <a:cubicBezTo>
                  <a:pt x="4677876" y="4050292"/>
                  <a:pt x="4457638" y="3985604"/>
                  <a:pt x="4282208" y="4032448"/>
                </a:cubicBezTo>
                <a:cubicBezTo>
                  <a:pt x="4106778" y="4079292"/>
                  <a:pt x="4015104" y="3982511"/>
                  <a:pt x="3779826" y="4032448"/>
                </a:cubicBezTo>
                <a:cubicBezTo>
                  <a:pt x="3544548" y="4082385"/>
                  <a:pt x="3363027" y="4029379"/>
                  <a:pt x="3229598" y="4032448"/>
                </a:cubicBezTo>
                <a:cubicBezTo>
                  <a:pt x="3096169" y="4035517"/>
                  <a:pt x="2759762" y="3997701"/>
                  <a:pt x="2535833" y="4032448"/>
                </a:cubicBezTo>
                <a:cubicBezTo>
                  <a:pt x="2311905" y="4067195"/>
                  <a:pt x="2228878" y="4007475"/>
                  <a:pt x="2081297" y="4032448"/>
                </a:cubicBezTo>
                <a:cubicBezTo>
                  <a:pt x="1933716" y="4057421"/>
                  <a:pt x="1771856" y="3992683"/>
                  <a:pt x="1531069" y="4032448"/>
                </a:cubicBezTo>
                <a:cubicBezTo>
                  <a:pt x="1290282" y="4072213"/>
                  <a:pt x="1229448" y="4020666"/>
                  <a:pt x="980841" y="4032448"/>
                </a:cubicBezTo>
                <a:cubicBezTo>
                  <a:pt x="732234" y="4044230"/>
                  <a:pt x="433594" y="4025074"/>
                  <a:pt x="0" y="4032448"/>
                </a:cubicBezTo>
                <a:cubicBezTo>
                  <a:pt x="-15108" y="3859411"/>
                  <a:pt x="34631" y="3770251"/>
                  <a:pt x="0" y="3537033"/>
                </a:cubicBezTo>
                <a:cubicBezTo>
                  <a:pt x="-34631" y="3303815"/>
                  <a:pt x="20935" y="3186971"/>
                  <a:pt x="0" y="2920644"/>
                </a:cubicBezTo>
                <a:cubicBezTo>
                  <a:pt x="-20935" y="2654317"/>
                  <a:pt x="18028" y="2641817"/>
                  <a:pt x="0" y="2425229"/>
                </a:cubicBezTo>
                <a:cubicBezTo>
                  <a:pt x="-18028" y="2208642"/>
                  <a:pt x="29834" y="2001126"/>
                  <a:pt x="0" y="1768516"/>
                </a:cubicBezTo>
                <a:cubicBezTo>
                  <a:pt x="-29834" y="1535906"/>
                  <a:pt x="44144" y="1442729"/>
                  <a:pt x="0" y="1313426"/>
                </a:cubicBezTo>
                <a:cubicBezTo>
                  <a:pt x="-44144" y="1184123"/>
                  <a:pt x="26524" y="850332"/>
                  <a:pt x="0" y="697037"/>
                </a:cubicBezTo>
                <a:cubicBezTo>
                  <a:pt x="-26524" y="543742"/>
                  <a:pt x="1015" y="151044"/>
                  <a:pt x="0" y="0"/>
                </a:cubicBezTo>
                <a:close/>
              </a:path>
            </a:pathLst>
          </a:custGeom>
          <a:blipFill>
            <a:blip r:embed="rId5"/>
            <a:tile tx="0" ty="0" sx="100000" sy="100000" flip="none" algn="tl"/>
          </a:blipFill>
          <a:ln>
            <a:solidFill>
              <a:schemeClr val="tx1"/>
            </a:solidFill>
            <a:extLst>
              <a:ext uri="{C807C97D-BFC1-408E-A445-0C87EB9F89A2}">
                <ask:lineSketchStyleProps xmlns:ask="http://schemas.microsoft.com/office/drawing/2018/sketchyshapes" sd="3864975019">
                  <a:prstGeom prst="rect">
                    <a:avLst/>
                  </a:prstGeom>
                  <ask:type>
                    <ask:lineSketchScribble/>
                  </ask:type>
                </ask:lineSketchStyleProps>
              </a:ext>
            </a:extLst>
          </a:ln>
          <a:effectLst>
            <a:glow rad="101600">
              <a:schemeClr val="accent2">
                <a:satMod val="175000"/>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ES" sz="7000" dirty="0">
                <a:solidFill>
                  <a:schemeClr val="tx1"/>
                </a:solidFill>
                <a:latin typeface="Algerian" panose="04020705040A02060702" pitchFamily="82" charset="0"/>
              </a:rPr>
              <a:t>VIEWS Creadas</a:t>
            </a:r>
          </a:p>
        </p:txBody>
      </p:sp>
    </p:spTree>
    <p:extLst>
      <p:ext uri="{BB962C8B-B14F-4D97-AF65-F5344CB8AC3E}">
        <p14:creationId xmlns:p14="http://schemas.microsoft.com/office/powerpoint/2010/main" val="387854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to 6">
            <a:extLst>
              <a:ext uri="{FF2B5EF4-FFF2-40B4-BE49-F238E27FC236}">
                <a16:creationId xmlns:a16="http://schemas.microsoft.com/office/drawing/2014/main" id="{72265C8D-8A44-4A16-83C4-73632DDB9FBD}"/>
              </a:ext>
            </a:extLst>
          </p:cNvPr>
          <p:cNvGraphicFramePr>
            <a:graphicFrameLocks noChangeAspect="1"/>
          </p:cNvGraphicFramePr>
          <p:nvPr>
            <p:extLst>
              <p:ext uri="{D42A27DB-BD31-4B8C-83A1-F6EECF244321}">
                <p14:modId xmlns:p14="http://schemas.microsoft.com/office/powerpoint/2010/main" val="1549550086"/>
              </p:ext>
            </p:extLst>
          </p:nvPr>
        </p:nvGraphicFramePr>
        <p:xfrm>
          <a:off x="322537" y="3789040"/>
          <a:ext cx="7610475" cy="1419225"/>
        </p:xfrm>
        <a:graphic>
          <a:graphicData uri="http://schemas.openxmlformats.org/presentationml/2006/ole">
            <mc:AlternateContent xmlns:mc="http://schemas.openxmlformats.org/markup-compatibility/2006">
              <mc:Choice xmlns:v="urn:schemas-microsoft-com:vml" Requires="v">
                <p:oleObj spid="_x0000_s4099" name="Worksheet" r:id="rId3" imgW="7610515" imgH="1419328" progId="Excel.Sheet.12">
                  <p:embed/>
                </p:oleObj>
              </mc:Choice>
              <mc:Fallback>
                <p:oleObj name="Worksheet" r:id="rId3" imgW="7610515" imgH="1419328" progId="Excel.Sheet.12">
                  <p:embed/>
                  <p:pic>
                    <p:nvPicPr>
                      <p:cNvPr id="0" name=""/>
                      <p:cNvPicPr/>
                      <p:nvPr/>
                    </p:nvPicPr>
                    <p:blipFill>
                      <a:blip r:embed="rId4"/>
                      <a:stretch>
                        <a:fillRect/>
                      </a:stretch>
                    </p:blipFill>
                    <p:spPr>
                      <a:xfrm>
                        <a:off x="322537" y="3789040"/>
                        <a:ext cx="7610475" cy="1419225"/>
                      </a:xfrm>
                      <a:prstGeom prst="rect">
                        <a:avLst/>
                      </a:prstGeom>
                    </p:spPr>
                  </p:pic>
                </p:oleObj>
              </mc:Fallback>
            </mc:AlternateContent>
          </a:graphicData>
        </a:graphic>
      </p:graphicFrame>
      <p:graphicFrame>
        <p:nvGraphicFramePr>
          <p:cNvPr id="8" name="Objeto 7">
            <a:extLst>
              <a:ext uri="{FF2B5EF4-FFF2-40B4-BE49-F238E27FC236}">
                <a16:creationId xmlns:a16="http://schemas.microsoft.com/office/drawing/2014/main" id="{1670C356-4376-454A-BA61-C325AF85BD67}"/>
              </a:ext>
            </a:extLst>
          </p:cNvPr>
          <p:cNvGraphicFramePr>
            <a:graphicFrameLocks noChangeAspect="1"/>
          </p:cNvGraphicFramePr>
          <p:nvPr>
            <p:extLst>
              <p:ext uri="{D42A27DB-BD31-4B8C-83A1-F6EECF244321}">
                <p14:modId xmlns:p14="http://schemas.microsoft.com/office/powerpoint/2010/main" val="3403936450"/>
              </p:ext>
            </p:extLst>
          </p:nvPr>
        </p:nvGraphicFramePr>
        <p:xfrm>
          <a:off x="310693" y="1052736"/>
          <a:ext cx="7610475" cy="1419225"/>
        </p:xfrm>
        <a:graphic>
          <a:graphicData uri="http://schemas.openxmlformats.org/presentationml/2006/ole">
            <mc:AlternateContent xmlns:mc="http://schemas.openxmlformats.org/markup-compatibility/2006">
              <mc:Choice xmlns:v="urn:schemas-microsoft-com:vml" Requires="v">
                <p:oleObj spid="_x0000_s4100" name="Worksheet" r:id="rId5" imgW="7610515" imgH="1419328" progId="Excel.Sheet.12">
                  <p:embed/>
                </p:oleObj>
              </mc:Choice>
              <mc:Fallback>
                <p:oleObj name="Worksheet" r:id="rId5" imgW="7610515" imgH="1419328" progId="Excel.Sheet.12">
                  <p:embed/>
                  <p:pic>
                    <p:nvPicPr>
                      <p:cNvPr id="0" name=""/>
                      <p:cNvPicPr/>
                      <p:nvPr/>
                    </p:nvPicPr>
                    <p:blipFill>
                      <a:blip r:embed="rId6"/>
                      <a:stretch>
                        <a:fillRect/>
                      </a:stretch>
                    </p:blipFill>
                    <p:spPr>
                      <a:xfrm>
                        <a:off x="310693" y="1052736"/>
                        <a:ext cx="7610475" cy="1419225"/>
                      </a:xfrm>
                      <a:prstGeom prst="rect">
                        <a:avLst/>
                      </a:prstGeom>
                    </p:spPr>
                  </p:pic>
                </p:oleObj>
              </mc:Fallback>
            </mc:AlternateContent>
          </a:graphicData>
        </a:graphic>
      </p:graphicFrame>
    </p:spTree>
    <p:extLst>
      <p:ext uri="{BB962C8B-B14F-4D97-AF65-F5344CB8AC3E}">
        <p14:creationId xmlns:p14="http://schemas.microsoft.com/office/powerpoint/2010/main" val="353720981"/>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713</TotalTime>
  <Words>870</Words>
  <Application>Microsoft Office PowerPoint</Application>
  <PresentationFormat>Presentación en pantalla (4:3)</PresentationFormat>
  <Paragraphs>203</Paragraphs>
  <Slides>15</Slides>
  <Notes>1</Notes>
  <HiddenSlides>0</HiddenSlides>
  <MMClips>0</MMClips>
  <ScaleCrop>false</ScaleCrop>
  <HeadingPairs>
    <vt:vector size="8" baseType="variant">
      <vt:variant>
        <vt:lpstr>Fuentes usadas</vt:lpstr>
      </vt:variant>
      <vt:variant>
        <vt:i4>12</vt:i4>
      </vt:variant>
      <vt:variant>
        <vt:lpstr>Tema</vt:lpstr>
      </vt:variant>
      <vt:variant>
        <vt:i4>1</vt:i4>
      </vt:variant>
      <vt:variant>
        <vt:lpstr>Servidores OLE incrustados</vt:lpstr>
      </vt:variant>
      <vt:variant>
        <vt:i4>2</vt:i4>
      </vt:variant>
      <vt:variant>
        <vt:lpstr>Títulos de diapositiva</vt:lpstr>
      </vt:variant>
      <vt:variant>
        <vt:i4>15</vt:i4>
      </vt:variant>
    </vt:vector>
  </HeadingPairs>
  <TitlesOfParts>
    <vt:vector size="30" baseType="lpstr">
      <vt:lpstr>Arial</vt:lpstr>
      <vt:lpstr>Trebuchet MS</vt:lpstr>
      <vt:lpstr>Lucida Sans</vt:lpstr>
      <vt:lpstr>Bahnschrift</vt:lpstr>
      <vt:lpstr>Mongolian Baiti</vt:lpstr>
      <vt:lpstr>Algerian</vt:lpstr>
      <vt:lpstr>Cambria Math</vt:lpstr>
      <vt:lpstr>Calibri</vt:lpstr>
      <vt:lpstr>Arial monospaced for SAP</vt:lpstr>
      <vt:lpstr>Wingdings 3</vt:lpstr>
      <vt:lpstr>Bell MT</vt:lpstr>
      <vt:lpstr>Book Antiqua</vt:lpstr>
      <vt:lpstr>Faceta</vt:lpstr>
      <vt:lpstr>Hoja de cálculo</vt:lpstr>
      <vt:lpstr>Hoja de cálculo de Microsoft Excel</vt:lpstr>
      <vt:lpstr>Temática para Proyecto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Alcides Osmar Vazquez Insfran</dc:creator>
  <cp:lastModifiedBy>Owen Rodrigo Ramirez</cp:lastModifiedBy>
  <cp:revision>79</cp:revision>
  <dcterms:created xsi:type="dcterms:W3CDTF">2022-11-10T14:02:11Z</dcterms:created>
  <dcterms:modified xsi:type="dcterms:W3CDTF">2023-02-14T02:48:33Z</dcterms:modified>
</cp:coreProperties>
</file>

<file path=docProps/thumbnail.jpeg>
</file>